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handoutMasterIdLst>
    <p:handoutMasterId r:id="rId33"/>
  </p:handoutMasterIdLst>
  <p:sldIdLst>
    <p:sldId id="353" r:id="rId5"/>
    <p:sldId id="333" r:id="rId6"/>
    <p:sldId id="293" r:id="rId7"/>
    <p:sldId id="337" r:id="rId8"/>
    <p:sldId id="341" r:id="rId9"/>
    <p:sldId id="345" r:id="rId10"/>
    <p:sldId id="1141" r:id="rId11"/>
    <p:sldId id="1139" r:id="rId12"/>
    <p:sldId id="339" r:id="rId13"/>
    <p:sldId id="1140" r:id="rId14"/>
    <p:sldId id="347" r:id="rId15"/>
    <p:sldId id="348" r:id="rId16"/>
    <p:sldId id="350" r:id="rId17"/>
    <p:sldId id="1142" r:id="rId18"/>
    <p:sldId id="338" r:id="rId19"/>
    <p:sldId id="342" r:id="rId20"/>
    <p:sldId id="343" r:id="rId21"/>
    <p:sldId id="1143" r:id="rId22"/>
    <p:sldId id="1144" r:id="rId23"/>
    <p:sldId id="1145" r:id="rId24"/>
    <p:sldId id="1146" r:id="rId25"/>
    <p:sldId id="1147" r:id="rId26"/>
    <p:sldId id="1148" r:id="rId27"/>
    <p:sldId id="1149" r:id="rId28"/>
    <p:sldId id="1150" r:id="rId29"/>
    <p:sldId id="1152" r:id="rId30"/>
    <p:sldId id="258"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E80C57-DBF8-4F8A-A58E-560180D26DCA}" v="1" dt="2026-10-12T14:48:16.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78"/>
    <p:restoredTop sz="94696"/>
  </p:normalViewPr>
  <p:slideViewPr>
    <p:cSldViewPr snapToGrid="0">
      <p:cViewPr varScale="1">
        <p:scale>
          <a:sx n="101" d="100"/>
          <a:sy n="101" d="100"/>
        </p:scale>
        <p:origin x="120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ry, Jennifer" userId="3bb8d6ef-dfbb-46f4-81c6-bf51d4d54c98" providerId="ADAL" clId="{6235CA1B-4603-4C23-9680-2E7B6674FA85}"/>
    <pc:docChg chg="custSel addSld delSld modSld">
      <pc:chgData name="Terry, Jennifer" userId="3bb8d6ef-dfbb-46f4-81c6-bf51d4d54c98" providerId="ADAL" clId="{6235CA1B-4603-4C23-9680-2E7B6674FA85}" dt="2026-10-12T14:46:14.900" v="871" actId="2696"/>
      <pc:docMkLst>
        <pc:docMk/>
      </pc:docMkLst>
      <pc:sldChg chg="modSp mod">
        <pc:chgData name="Terry, Jennifer" userId="3bb8d6ef-dfbb-46f4-81c6-bf51d4d54c98" providerId="ADAL" clId="{6235CA1B-4603-4C23-9680-2E7B6674FA85}" dt="2026-10-09T15:48:39.309" v="864" actId="20577"/>
        <pc:sldMkLst>
          <pc:docMk/>
          <pc:sldMk cId="1409318591" sldId="333"/>
        </pc:sldMkLst>
        <pc:spChg chg="mod">
          <ac:chgData name="Terry, Jennifer" userId="3bb8d6ef-dfbb-46f4-81c6-bf51d4d54c98" providerId="ADAL" clId="{6235CA1B-4603-4C23-9680-2E7B6674FA85}" dt="2026-10-08T21:08:07.220" v="702" actId="1076"/>
          <ac:spMkLst>
            <pc:docMk/>
            <pc:sldMk cId="1409318591" sldId="333"/>
            <ac:spMk id="2" creationId="{752B706B-8969-FF67-17FD-3EF292F6346C}"/>
          </ac:spMkLst>
        </pc:spChg>
        <pc:spChg chg="mod">
          <ac:chgData name="Terry, Jennifer" userId="3bb8d6ef-dfbb-46f4-81c6-bf51d4d54c98" providerId="ADAL" clId="{6235CA1B-4603-4C23-9680-2E7B6674FA85}" dt="2026-10-09T15:48:39.309" v="864" actId="20577"/>
          <ac:spMkLst>
            <pc:docMk/>
            <pc:sldMk cId="1409318591" sldId="333"/>
            <ac:spMk id="4" creationId="{204D85D3-70C2-23DB-A32A-6BD831CC8BAD}"/>
          </ac:spMkLst>
        </pc:spChg>
      </pc:sldChg>
      <pc:sldChg chg="modSp mod">
        <pc:chgData name="Terry, Jennifer" userId="3bb8d6ef-dfbb-46f4-81c6-bf51d4d54c98" providerId="ADAL" clId="{6235CA1B-4603-4C23-9680-2E7B6674FA85}" dt="2026-10-12T14:46:05.148" v="870" actId="27636"/>
        <pc:sldMkLst>
          <pc:docMk/>
          <pc:sldMk cId="4133733828" sldId="348"/>
        </pc:sldMkLst>
        <pc:spChg chg="mod">
          <ac:chgData name="Terry, Jennifer" userId="3bb8d6ef-dfbb-46f4-81c6-bf51d4d54c98" providerId="ADAL" clId="{6235CA1B-4603-4C23-9680-2E7B6674FA85}" dt="2026-10-12T14:46:05.148" v="870" actId="27636"/>
          <ac:spMkLst>
            <pc:docMk/>
            <pc:sldMk cId="4133733828" sldId="348"/>
            <ac:spMk id="5" creationId="{61633CB4-1CEB-C6B3-2664-04784A870E2D}"/>
          </ac:spMkLst>
        </pc:spChg>
      </pc:sldChg>
      <pc:sldChg chg="modSp del mod">
        <pc:chgData name="Terry, Jennifer" userId="3bb8d6ef-dfbb-46f4-81c6-bf51d4d54c98" providerId="ADAL" clId="{6235CA1B-4603-4C23-9680-2E7B6674FA85}" dt="2026-10-12T14:46:14.900" v="871" actId="2696"/>
        <pc:sldMkLst>
          <pc:docMk/>
          <pc:sldMk cId="3899844076" sldId="349"/>
        </pc:sldMkLst>
        <pc:spChg chg="mod">
          <ac:chgData name="Terry, Jennifer" userId="3bb8d6ef-dfbb-46f4-81c6-bf51d4d54c98" providerId="ADAL" clId="{6235CA1B-4603-4C23-9680-2E7B6674FA85}" dt="2026-10-12T14:45:59.691" v="867" actId="27636"/>
          <ac:spMkLst>
            <pc:docMk/>
            <pc:sldMk cId="3899844076" sldId="349"/>
            <ac:spMk id="5" creationId="{1B2B16B1-F025-2DC0-1A47-6863753ABC53}"/>
          </ac:spMkLst>
        </pc:spChg>
      </pc:sldChg>
      <pc:sldChg chg="modSp mod">
        <pc:chgData name="Terry, Jennifer" userId="3bb8d6ef-dfbb-46f4-81c6-bf51d4d54c98" providerId="ADAL" clId="{6235CA1B-4603-4C23-9680-2E7B6674FA85}" dt="2026-10-08T20:57:46.721" v="81" actId="20577"/>
        <pc:sldMkLst>
          <pc:docMk/>
          <pc:sldMk cId="258193437" sldId="353"/>
        </pc:sldMkLst>
        <pc:spChg chg="mod">
          <ac:chgData name="Terry, Jennifer" userId="3bb8d6ef-dfbb-46f4-81c6-bf51d4d54c98" providerId="ADAL" clId="{6235CA1B-4603-4C23-9680-2E7B6674FA85}" dt="2026-10-08T20:56:46.008" v="2" actId="1076"/>
          <ac:spMkLst>
            <pc:docMk/>
            <pc:sldMk cId="258193437" sldId="353"/>
            <ac:spMk id="3" creationId="{881A7CF9-E8D8-9AD8-C41E-C4B5227F17F7}"/>
          </ac:spMkLst>
        </pc:spChg>
        <pc:spChg chg="mod">
          <ac:chgData name="Terry, Jennifer" userId="3bb8d6ef-dfbb-46f4-81c6-bf51d4d54c98" providerId="ADAL" clId="{6235CA1B-4603-4C23-9680-2E7B6674FA85}" dt="2026-10-08T20:57:46.721" v="81" actId="20577"/>
          <ac:spMkLst>
            <pc:docMk/>
            <pc:sldMk cId="258193437" sldId="353"/>
            <ac:spMk id="6" creationId="{C4FD5EF1-2356-9534-C2F1-59DF4C3E99AA}"/>
          </ac:spMkLst>
        </pc:spChg>
      </pc:sldChg>
      <pc:sldChg chg="modSp mod">
        <pc:chgData name="Terry, Jennifer" userId="3bb8d6ef-dfbb-46f4-81c6-bf51d4d54c98" providerId="ADAL" clId="{6235CA1B-4603-4C23-9680-2E7B6674FA85}" dt="2026-10-08T21:10:47.750" v="756" actId="115"/>
        <pc:sldMkLst>
          <pc:docMk/>
          <pc:sldMk cId="1742767267" sldId="1144"/>
        </pc:sldMkLst>
        <pc:spChg chg="mod">
          <ac:chgData name="Terry, Jennifer" userId="3bb8d6ef-dfbb-46f4-81c6-bf51d4d54c98" providerId="ADAL" clId="{6235CA1B-4603-4C23-9680-2E7B6674FA85}" dt="2026-10-08T21:10:47.750" v="756" actId="115"/>
          <ac:spMkLst>
            <pc:docMk/>
            <pc:sldMk cId="1742767267" sldId="1144"/>
            <ac:spMk id="5" creationId="{8B029371-06BB-E5E1-FEF3-97ECC3AD92C9}"/>
          </ac:spMkLst>
        </pc:spChg>
      </pc:sldChg>
      <pc:sldChg chg="modSp mod">
        <pc:chgData name="Terry, Jennifer" userId="3bb8d6ef-dfbb-46f4-81c6-bf51d4d54c98" providerId="ADAL" clId="{6235CA1B-4603-4C23-9680-2E7B6674FA85}" dt="2026-10-08T21:11:35.639" v="760" actId="20577"/>
        <pc:sldMkLst>
          <pc:docMk/>
          <pc:sldMk cId="4151324750" sldId="1147"/>
        </pc:sldMkLst>
        <pc:spChg chg="mod">
          <ac:chgData name="Terry, Jennifer" userId="3bb8d6ef-dfbb-46f4-81c6-bf51d4d54c98" providerId="ADAL" clId="{6235CA1B-4603-4C23-9680-2E7B6674FA85}" dt="2026-10-08T21:11:35.639" v="760" actId="20577"/>
          <ac:spMkLst>
            <pc:docMk/>
            <pc:sldMk cId="4151324750" sldId="1147"/>
            <ac:spMk id="2" creationId="{65F0AB88-4353-C12B-CE22-13FAAFB70869}"/>
          </ac:spMkLst>
        </pc:spChg>
      </pc:sldChg>
      <pc:sldChg chg="del">
        <pc:chgData name="Terry, Jennifer" userId="3bb8d6ef-dfbb-46f4-81c6-bf51d4d54c98" providerId="ADAL" clId="{6235CA1B-4603-4C23-9680-2E7B6674FA85}" dt="2026-10-12T14:45:28.756" v="865" actId="2696"/>
        <pc:sldMkLst>
          <pc:docMk/>
          <pc:sldMk cId="1650697434" sldId="1151"/>
        </pc:sldMkLst>
      </pc:sldChg>
      <pc:sldChg chg="addSp delSp modSp add mod">
        <pc:chgData name="Terry, Jennifer" userId="3bb8d6ef-dfbb-46f4-81c6-bf51d4d54c98" providerId="ADAL" clId="{6235CA1B-4603-4C23-9680-2E7B6674FA85}" dt="2026-10-08T21:07:27.776" v="669" actId="27636"/>
        <pc:sldMkLst>
          <pc:docMk/>
          <pc:sldMk cId="1706000273" sldId="1152"/>
        </pc:sldMkLst>
        <pc:spChg chg="mod">
          <ac:chgData name="Terry, Jennifer" userId="3bb8d6ef-dfbb-46f4-81c6-bf51d4d54c98" providerId="ADAL" clId="{6235CA1B-4603-4C23-9680-2E7B6674FA85}" dt="2026-10-08T21:07:24.492" v="667" actId="1076"/>
          <ac:spMkLst>
            <pc:docMk/>
            <pc:sldMk cId="1706000273" sldId="1152"/>
            <ac:spMk id="2" creationId="{F9EA5528-F5BE-125A-CCCB-F86200789CBE}"/>
          </ac:spMkLst>
        </pc:spChg>
        <pc:spChg chg="mod">
          <ac:chgData name="Terry, Jennifer" userId="3bb8d6ef-dfbb-46f4-81c6-bf51d4d54c98" providerId="ADAL" clId="{6235CA1B-4603-4C23-9680-2E7B6674FA85}" dt="2026-10-08T21:07:27.776" v="669" actId="27636"/>
          <ac:spMkLst>
            <pc:docMk/>
            <pc:sldMk cId="1706000273" sldId="1152"/>
            <ac:spMk id="5" creationId="{E013606E-5001-6F59-647C-9C64DF3D04B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77051E-B811-D949-830F-55D35BA79C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72EC375-152E-3F4A-8C1A-308E3DFABC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830E4C-56B7-2443-B370-610F8D1BCD9C}" type="datetimeFigureOut">
              <a:rPr lang="en-US" smtClean="0"/>
              <a:t>10/12/2026</a:t>
            </a:fld>
            <a:endParaRPr lang="en-US"/>
          </a:p>
        </p:txBody>
      </p:sp>
      <p:sp>
        <p:nvSpPr>
          <p:cNvPr id="4" name="Footer Placeholder 3">
            <a:extLst>
              <a:ext uri="{FF2B5EF4-FFF2-40B4-BE49-F238E27FC236}">
                <a16:creationId xmlns:a16="http://schemas.microsoft.com/office/drawing/2014/main" id="{3DAD90D4-C48B-C647-BA8A-B43CFA99A43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B40E78B-91EF-F148-8F7B-2AEC532510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7D0152-5968-C24B-9EC0-2DFF74304A89}" type="slidenum">
              <a:rPr lang="en-US" smtClean="0"/>
              <a:t>‹#›</a:t>
            </a:fld>
            <a:endParaRPr lang="en-US"/>
          </a:p>
        </p:txBody>
      </p:sp>
    </p:spTree>
    <p:extLst>
      <p:ext uri="{BB962C8B-B14F-4D97-AF65-F5344CB8AC3E}">
        <p14:creationId xmlns:p14="http://schemas.microsoft.com/office/powerpoint/2010/main" val="15802488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D2FD1-B169-9B41-A890-0ECD81C3476C}" type="datetimeFigureOut">
              <a:rPr lang="en-US" smtClean="0"/>
              <a:t>10/12/2026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9943EA-69D9-7E49-97CD-A49926F617C9}" type="slidenum">
              <a:rPr lang="en-US" smtClean="0"/>
              <a:t>‹#›</a:t>
            </a:fld>
            <a:endParaRPr lang="en-US"/>
          </a:p>
        </p:txBody>
      </p:sp>
    </p:spTree>
    <p:extLst>
      <p:ext uri="{BB962C8B-B14F-4D97-AF65-F5344CB8AC3E}">
        <p14:creationId xmlns:p14="http://schemas.microsoft.com/office/powerpoint/2010/main" val="1735127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017A8-4FBE-F8BD-BEFD-E00837C61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426E7-B70B-4DF4-2C08-80A80FE9A274}"/>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2CB97ECB-D502-2F4B-AD88-0B7C08FF86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6E2F83-CA0E-A394-B5F4-0F61BE3A9095}"/>
              </a:ext>
            </a:extLst>
          </p:cNvPr>
          <p:cNvSpPr>
            <a:spLocks noGrp="1"/>
          </p:cNvSpPr>
          <p:nvPr>
            <p:ph type="sldNum" sz="quarter" idx="5"/>
          </p:nvPr>
        </p:nvSpPr>
        <p:spPr/>
        <p:txBody>
          <a:bodyPr/>
          <a:lstStyle/>
          <a:p>
            <a:fld id="{769943EA-69D9-7E49-97CD-A49926F617C9}" type="slidenum">
              <a:rPr lang="en-US" smtClean="0"/>
              <a:t>1</a:t>
            </a:fld>
            <a:endParaRPr lang="en-US"/>
          </a:p>
        </p:txBody>
      </p:sp>
    </p:spTree>
    <p:extLst>
      <p:ext uri="{BB962C8B-B14F-4D97-AF65-F5344CB8AC3E}">
        <p14:creationId xmlns:p14="http://schemas.microsoft.com/office/powerpoint/2010/main" val="4085725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943EA-69D9-7E49-97CD-A49926F617C9}" type="slidenum">
              <a:rPr lang="en-US" smtClean="0"/>
              <a:t>2</a:t>
            </a:fld>
            <a:endParaRPr lang="en-US"/>
          </a:p>
        </p:txBody>
      </p:sp>
    </p:spTree>
    <p:extLst>
      <p:ext uri="{BB962C8B-B14F-4D97-AF65-F5344CB8AC3E}">
        <p14:creationId xmlns:p14="http://schemas.microsoft.com/office/powerpoint/2010/main" val="3625980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Hosting a data center in your jurisdiction is not a foregone conclusion.  Implementing a temporary moratorium is one approach to slowing down the process and deciding IF a data center is a good fit for your community.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69943EA-69D9-7E49-97CD-A49926F617C9}" type="slidenum">
              <a:rPr lang="en-US" smtClean="0"/>
              <a:t>6</a:t>
            </a:fld>
            <a:endParaRPr lang="en-US"/>
          </a:p>
        </p:txBody>
      </p:sp>
    </p:spTree>
    <p:extLst>
      <p:ext uri="{BB962C8B-B14F-4D97-AF65-F5344CB8AC3E}">
        <p14:creationId xmlns:p14="http://schemas.microsoft.com/office/powerpoint/2010/main" val="3108515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7997A-D29C-FE0E-98B8-FA318C2D86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096F3-E16F-7018-01C8-2702F0CD59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910262-23D8-F08E-A059-18AC97BC9F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Hosting a data center in your jurisdiction is not a foregone conclusion.  Implementing a temporary moratorium is one approach to slowing down the process and deciding IF a data center is a good fit for your community.</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740D52A-D457-3FD9-EF53-139BCF82FCEA}"/>
              </a:ext>
            </a:extLst>
          </p:cNvPr>
          <p:cNvSpPr>
            <a:spLocks noGrp="1"/>
          </p:cNvSpPr>
          <p:nvPr>
            <p:ph type="sldNum" sz="quarter" idx="5"/>
          </p:nvPr>
        </p:nvSpPr>
        <p:spPr/>
        <p:txBody>
          <a:bodyPr/>
          <a:lstStyle/>
          <a:p>
            <a:fld id="{769943EA-69D9-7E49-97CD-A49926F617C9}" type="slidenum">
              <a:rPr lang="en-US" smtClean="0"/>
              <a:t>7</a:t>
            </a:fld>
            <a:endParaRPr lang="en-US"/>
          </a:p>
        </p:txBody>
      </p:sp>
    </p:spTree>
    <p:extLst>
      <p:ext uri="{BB962C8B-B14F-4D97-AF65-F5344CB8AC3E}">
        <p14:creationId xmlns:p14="http://schemas.microsoft.com/office/powerpoint/2010/main" val="3149010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C158C-C475-F658-1E80-57723D3551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C9B1BB-F9B8-64FD-24C5-8C83F330F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130637-C064-9E0A-E9D3-556E0CE387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22EB90-A15D-746F-4AF3-6C7AB89F6FAF}"/>
              </a:ext>
            </a:extLst>
          </p:cNvPr>
          <p:cNvSpPr>
            <a:spLocks noGrp="1"/>
          </p:cNvSpPr>
          <p:nvPr>
            <p:ph type="sldNum" sz="quarter" idx="5"/>
          </p:nvPr>
        </p:nvSpPr>
        <p:spPr/>
        <p:txBody>
          <a:bodyPr/>
          <a:lstStyle/>
          <a:p>
            <a:fld id="{769943EA-69D9-7E49-97CD-A49926F617C9}" type="slidenum">
              <a:rPr lang="en-US" smtClean="0"/>
              <a:t>10</a:t>
            </a:fld>
            <a:endParaRPr lang="en-US"/>
          </a:p>
        </p:txBody>
      </p:sp>
    </p:spTree>
    <p:extLst>
      <p:ext uri="{BB962C8B-B14F-4D97-AF65-F5344CB8AC3E}">
        <p14:creationId xmlns:p14="http://schemas.microsoft.com/office/powerpoint/2010/main" val="1656406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AC69B-EFDC-DE45-5742-BDDACC910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1F3CB-0966-74D9-6025-A3FC4498A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D38381-9D83-3130-6133-CC6C99A76D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all live upstream from someone else</a:t>
            </a:r>
          </a:p>
          <a:p>
            <a:r>
              <a:rPr lang="en-US" dirty="0"/>
              <a:t>Closed Loop vs Evaporative Cooling vs Hybrid Cooling Systems</a:t>
            </a:r>
          </a:p>
          <a:p>
            <a:r>
              <a:rPr lang="en-US" dirty="0"/>
              <a:t>Public System vs Wells/On-site Wastewater Treatment</a:t>
            </a:r>
          </a:p>
          <a:p>
            <a:r>
              <a:rPr lang="en-US" dirty="0"/>
              <a:t>Fire Protection (Water Quality in the Pipeline?)</a:t>
            </a:r>
          </a:p>
          <a:p>
            <a:r>
              <a:rPr lang="en-US" dirty="0"/>
              <a:t>Periodic Flushing Requirements</a:t>
            </a:r>
          </a:p>
          <a:p>
            <a:r>
              <a:rPr lang="en-US" dirty="0"/>
              <a:t>Everyone is Highly Regulated </a:t>
            </a:r>
          </a:p>
          <a:p>
            <a:r>
              <a:rPr lang="en-US" dirty="0"/>
              <a:t>Most Utilities Using a “Pay to Play” Business Model</a:t>
            </a:r>
          </a:p>
          <a:p>
            <a:r>
              <a:rPr lang="en-US" dirty="0"/>
              <a:t>Water Recycling </a:t>
            </a:r>
          </a:p>
          <a:p>
            <a:r>
              <a:rPr lang="en-US" dirty="0"/>
              <a:t>You Have to Grow A City To Grow A 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80E1DB4-779E-96A7-D106-90E1A13F548D}"/>
              </a:ext>
            </a:extLst>
          </p:cNvPr>
          <p:cNvSpPr>
            <a:spLocks noGrp="1"/>
          </p:cNvSpPr>
          <p:nvPr>
            <p:ph type="sldNum" sz="quarter" idx="5"/>
          </p:nvPr>
        </p:nvSpPr>
        <p:spPr/>
        <p:txBody>
          <a:bodyPr/>
          <a:lstStyle/>
          <a:p>
            <a:fld id="{769943EA-69D9-7E49-97CD-A49926F617C9}" type="slidenum">
              <a:rPr lang="en-US" smtClean="0"/>
              <a:t>14</a:t>
            </a:fld>
            <a:endParaRPr lang="en-US"/>
          </a:p>
        </p:txBody>
      </p:sp>
    </p:spTree>
    <p:extLst>
      <p:ext uri="{BB962C8B-B14F-4D97-AF65-F5344CB8AC3E}">
        <p14:creationId xmlns:p14="http://schemas.microsoft.com/office/powerpoint/2010/main" val="428430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E0646-E2A7-B6AF-5B93-B0B7B25BD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E5572-21EC-DA5F-E538-07E2FC93FC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EE16B-9B70-91D5-AD72-BC896A4543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4A7C9F9-3B8B-DFF9-E9DE-D2459391D6F9}"/>
              </a:ext>
            </a:extLst>
          </p:cNvPr>
          <p:cNvSpPr>
            <a:spLocks noGrp="1"/>
          </p:cNvSpPr>
          <p:nvPr>
            <p:ph type="sldNum" sz="quarter" idx="5"/>
          </p:nvPr>
        </p:nvSpPr>
        <p:spPr/>
        <p:txBody>
          <a:bodyPr/>
          <a:lstStyle/>
          <a:p>
            <a:fld id="{769943EA-69D9-7E49-97CD-A49926F617C9}" type="slidenum">
              <a:rPr lang="en-US" smtClean="0"/>
              <a:t>18</a:t>
            </a:fld>
            <a:endParaRPr lang="en-US"/>
          </a:p>
        </p:txBody>
      </p:sp>
    </p:spTree>
    <p:extLst>
      <p:ext uri="{BB962C8B-B14F-4D97-AF65-F5344CB8AC3E}">
        <p14:creationId xmlns:p14="http://schemas.microsoft.com/office/powerpoint/2010/main" val="4118584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9943EA-69D9-7E49-97CD-A49926F617C9}" type="slidenum">
              <a:rPr lang="en-US" smtClean="0"/>
              <a:t>21</a:t>
            </a:fld>
            <a:endParaRPr lang="en-US"/>
          </a:p>
        </p:txBody>
      </p:sp>
    </p:spTree>
    <p:extLst>
      <p:ext uri="{BB962C8B-B14F-4D97-AF65-F5344CB8AC3E}">
        <p14:creationId xmlns:p14="http://schemas.microsoft.com/office/powerpoint/2010/main" val="643388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9DE14-18E7-577F-E841-AA2B4630F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126742-6150-71B8-0AA2-9469B7C325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F32ADA-9936-C2F7-F4B0-0214ADDC51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F66E67A2-B424-313A-B086-DEAD85F8543C}"/>
              </a:ext>
            </a:extLst>
          </p:cNvPr>
          <p:cNvSpPr>
            <a:spLocks noGrp="1"/>
          </p:cNvSpPr>
          <p:nvPr>
            <p:ph type="sldNum" sz="quarter" idx="5"/>
          </p:nvPr>
        </p:nvSpPr>
        <p:spPr/>
        <p:txBody>
          <a:bodyPr/>
          <a:lstStyle/>
          <a:p>
            <a:fld id="{769943EA-69D9-7E49-97CD-A49926F617C9}" type="slidenum">
              <a:rPr lang="en-US" smtClean="0"/>
              <a:t>22</a:t>
            </a:fld>
            <a:endParaRPr lang="en-US"/>
          </a:p>
        </p:txBody>
      </p:sp>
    </p:spTree>
    <p:extLst>
      <p:ext uri="{BB962C8B-B14F-4D97-AF65-F5344CB8AC3E}">
        <p14:creationId xmlns:p14="http://schemas.microsoft.com/office/powerpoint/2010/main" val="1539385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AA046-9678-7FFE-AFB6-2C1FF96FA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1498C-0BB0-6555-C288-4389CD120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7AB6-890B-962E-BE5D-428F2F2068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06D34D4-6ACD-57C0-5372-3E7092E94B43}"/>
              </a:ext>
            </a:extLst>
          </p:cNvPr>
          <p:cNvSpPr>
            <a:spLocks noGrp="1"/>
          </p:cNvSpPr>
          <p:nvPr>
            <p:ph type="sldNum" sz="quarter" idx="5"/>
          </p:nvPr>
        </p:nvSpPr>
        <p:spPr/>
        <p:txBody>
          <a:bodyPr/>
          <a:lstStyle/>
          <a:p>
            <a:fld id="{769943EA-69D9-7E49-97CD-A49926F617C9}" type="slidenum">
              <a:rPr lang="en-US" smtClean="0"/>
              <a:t>25</a:t>
            </a:fld>
            <a:endParaRPr lang="en-US"/>
          </a:p>
        </p:txBody>
      </p:sp>
    </p:spTree>
    <p:extLst>
      <p:ext uri="{BB962C8B-B14F-4D97-AF65-F5344CB8AC3E}">
        <p14:creationId xmlns:p14="http://schemas.microsoft.com/office/powerpoint/2010/main" val="25603732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9943EA-69D9-7E49-97CD-A49926F617C9}" type="slidenum">
              <a:rPr lang="en-US" smtClean="0"/>
              <a:t>27</a:t>
            </a:fld>
            <a:endParaRPr lang="en-US"/>
          </a:p>
        </p:txBody>
      </p:sp>
    </p:spTree>
    <p:extLst>
      <p:ext uri="{BB962C8B-B14F-4D97-AF65-F5344CB8AC3E}">
        <p14:creationId xmlns:p14="http://schemas.microsoft.com/office/powerpoint/2010/main" val="17491579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Solid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31044" y="2677626"/>
            <a:ext cx="6931628" cy="1847088"/>
          </a:xfrm>
        </p:spPr>
        <p:txBody>
          <a:bodyPr lIns="0" tIns="0" rIns="0" bIns="0" anchor="t" anchorCtr="0">
            <a:normAutofit/>
          </a:bodyPr>
          <a:lstStyle>
            <a:lvl1pPr algn="l">
              <a:defRPr sz="5200" b="1">
                <a:solidFill>
                  <a:schemeClr val="bg1"/>
                </a:solidFill>
                <a:latin typeface="Roboto" panose="02000000000000000000" pitchFamily="2" charset="0"/>
                <a:ea typeface="Roboto" panose="02000000000000000000" pitchFamily="2" charset="0"/>
                <a:cs typeface="Arial" panose="020B0604020202020204" pitchFamily="34" charset="0"/>
              </a:defRPr>
            </a:lvl1pPr>
          </a:lstStyle>
          <a:p>
            <a:r>
              <a:rPr lang="en-US"/>
              <a:t>Presentation Title Goes Right Here</a:t>
            </a:r>
          </a:p>
        </p:txBody>
      </p:sp>
      <p:cxnSp>
        <p:nvCxnSpPr>
          <p:cNvPr id="8" name="Straight Connector 7">
            <a:extLst>
              <a:ext uri="{FF2B5EF4-FFF2-40B4-BE49-F238E27FC236}">
                <a16:creationId xmlns:a16="http://schemas.microsoft.com/office/drawing/2014/main" id="{C4E1A789-3A04-9240-BCEC-3DACF2B52870}"/>
              </a:ext>
              <a:ext uri="{C183D7F6-B498-43B3-948B-1728B52AA6E4}">
                <adec:decorative xmlns:adec="http://schemas.microsoft.com/office/drawing/2017/decorative" val="1"/>
              </a:ext>
            </a:extLst>
          </p:cNvPr>
          <p:cNvCxnSpPr>
            <a:cxnSpLocks/>
          </p:cNvCxnSpPr>
          <p:nvPr userDrawn="1"/>
        </p:nvCxnSpPr>
        <p:spPr>
          <a:xfrm>
            <a:off x="730595" y="2438725"/>
            <a:ext cx="57639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7EBA0026-8676-FC4D-B8E3-23D67CC31E33}"/>
              </a:ext>
            </a:extLst>
          </p:cNvPr>
          <p:cNvSpPr>
            <a:spLocks noGrp="1"/>
          </p:cNvSpPr>
          <p:nvPr>
            <p:ph type="subTitle" idx="1" hasCustomPrompt="1"/>
          </p:nvPr>
        </p:nvSpPr>
        <p:spPr>
          <a:xfrm>
            <a:off x="731044" y="4709626"/>
            <a:ext cx="7765770" cy="365125"/>
          </a:xfrm>
        </p:spPr>
        <p:txBody>
          <a:bodyPr lIns="0" tIns="0" rIns="0" bIns="0">
            <a:normAutofit/>
          </a:bodyPr>
          <a:lstStyle>
            <a:lvl1pPr marL="0" indent="0" algn="l">
              <a:buNone/>
              <a:defRPr sz="2200" b="1">
                <a:solidFill>
                  <a:schemeClr val="accent1"/>
                </a:solidFill>
                <a:latin typeface="Roboto" panose="02000000000000000000" pitchFamily="2" charset="0"/>
                <a:ea typeface="Roboto" panose="020000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PRESENTATION SUBTITLE</a:t>
            </a:r>
          </a:p>
        </p:txBody>
      </p:sp>
      <p:sp>
        <p:nvSpPr>
          <p:cNvPr id="11" name="Text Placeholder 15">
            <a:extLst>
              <a:ext uri="{FF2B5EF4-FFF2-40B4-BE49-F238E27FC236}">
                <a16:creationId xmlns:a16="http://schemas.microsoft.com/office/drawing/2014/main" id="{C56D6AE6-8806-5841-BD04-7C1509FA8029}"/>
              </a:ext>
            </a:extLst>
          </p:cNvPr>
          <p:cNvSpPr>
            <a:spLocks noGrp="1"/>
          </p:cNvSpPr>
          <p:nvPr>
            <p:ph type="body" sz="quarter" idx="10" hasCustomPrompt="1"/>
          </p:nvPr>
        </p:nvSpPr>
        <p:spPr>
          <a:xfrm>
            <a:off x="731044" y="5098725"/>
            <a:ext cx="7765770" cy="414991"/>
          </a:xfrm>
        </p:spPr>
        <p:txBody>
          <a:bodyPr lIns="0" tIns="0" rIns="0" bIns="0">
            <a:normAutofit/>
          </a:bodyPr>
          <a:lstStyle>
            <a:lvl1pPr marL="0" indent="0">
              <a:buNone/>
              <a:defRPr sz="2200">
                <a:solidFill>
                  <a:schemeClr val="bg1"/>
                </a:solidFill>
                <a:latin typeface="Roboto" panose="02000000000000000000" pitchFamily="2" charset="0"/>
                <a:ea typeface="Roboto" panose="02000000000000000000"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a:t>Month XX, 2020</a:t>
            </a:r>
          </a:p>
        </p:txBody>
      </p:sp>
      <p:sp>
        <p:nvSpPr>
          <p:cNvPr id="7" name="Footer Placeholder 4">
            <a:extLst>
              <a:ext uri="{FF2B5EF4-FFF2-40B4-BE49-F238E27FC236}">
                <a16:creationId xmlns:a16="http://schemas.microsoft.com/office/drawing/2014/main" id="{AA810B86-CAB7-EA43-BC2F-6E66762DC8D3}"/>
              </a:ext>
            </a:extLst>
          </p:cNvPr>
          <p:cNvSpPr>
            <a:spLocks noGrp="1"/>
          </p:cNvSpPr>
          <p:nvPr>
            <p:ph type="ftr" sz="quarter" idx="3"/>
          </p:nvPr>
        </p:nvSpPr>
        <p:spPr>
          <a:xfrm>
            <a:off x="714376" y="1774217"/>
            <a:ext cx="6948756" cy="365125"/>
          </a:xfrm>
          <a:prstGeom prst="rect">
            <a:avLst/>
          </a:prstGeom>
          <a:noFill/>
        </p:spPr>
        <p:txBody>
          <a:bodyPr vert="horz" lIns="0" tIns="0" rIns="0" bIns="0" rtlCol="0" anchor="ctr"/>
          <a:lstStyle>
            <a:lvl1pPr algn="l">
              <a:defRPr sz="1650" b="0">
                <a:solidFill>
                  <a:schemeClr val="bg1"/>
                </a:solidFill>
                <a:latin typeface="Roboto" panose="02000000000000000000" pitchFamily="2" charset="0"/>
                <a:ea typeface="Roboto" panose="02000000000000000000" pitchFamily="2" charset="0"/>
              </a:defRPr>
            </a:lvl1pPr>
          </a:lstStyle>
          <a:p>
            <a:r>
              <a:rPr lang="en-US"/>
              <a:t>Hubbell Environmental Law Initiative and the Tippie Social Impact Community</a:t>
            </a:r>
          </a:p>
        </p:txBody>
      </p:sp>
      <p:pic>
        <p:nvPicPr>
          <p:cNvPr id="9" name="Picture 8" descr="The University of Iowa">
            <a:extLst>
              <a:ext uri="{FF2B5EF4-FFF2-40B4-BE49-F238E27FC236}">
                <a16:creationId xmlns:a16="http://schemas.microsoft.com/office/drawing/2014/main" id="{F79387AB-96AB-3C45-A320-91F134DB3255}"/>
              </a:ext>
            </a:extLst>
          </p:cNvPr>
          <p:cNvPicPr>
            <a:picLocks noChangeAspect="1"/>
          </p:cNvPicPr>
          <p:nvPr userDrawn="1"/>
        </p:nvPicPr>
        <p:blipFill>
          <a:blip r:embed="rId2"/>
          <a:stretch>
            <a:fillRect/>
          </a:stretch>
        </p:blipFill>
        <p:spPr>
          <a:xfrm>
            <a:off x="6476484" y="0"/>
            <a:ext cx="2020330" cy="962062"/>
          </a:xfrm>
          <a:prstGeom prst="rect">
            <a:avLst/>
          </a:prstGeom>
        </p:spPr>
      </p:pic>
    </p:spTree>
    <p:extLst>
      <p:ext uri="{BB962C8B-B14F-4D97-AF65-F5344CB8AC3E}">
        <p14:creationId xmlns:p14="http://schemas.microsoft.com/office/powerpoint/2010/main" val="35599010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5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olid Go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31044" y="2677626"/>
            <a:ext cx="6858000" cy="1843238"/>
          </a:xfrm>
        </p:spPr>
        <p:txBody>
          <a:bodyPr lIns="0" tIns="0" rIns="0" bIns="0" anchor="t" anchorCtr="0">
            <a:normAutofit/>
          </a:bodyPr>
          <a:lstStyle>
            <a:lvl1pPr algn="l">
              <a:defRPr sz="5200" b="1">
                <a:solidFill>
                  <a:schemeClr val="tx1"/>
                </a:solidFill>
                <a:latin typeface="Roboto" panose="02000000000000000000" pitchFamily="2" charset="0"/>
                <a:ea typeface="Roboto" panose="02000000000000000000" pitchFamily="2" charset="0"/>
                <a:cs typeface="Arial" panose="020B0604020202020204" pitchFamily="34" charset="0"/>
              </a:defRPr>
            </a:lvl1pPr>
          </a:lstStyle>
          <a:p>
            <a:r>
              <a:rPr lang="en-US"/>
              <a:t>Presentation Title Goes Right Here</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userDrawn="1"/>
        </p:nvCxnSpPr>
        <p:spPr>
          <a:xfrm>
            <a:off x="730595" y="2438725"/>
            <a:ext cx="576398"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731044" y="4709626"/>
            <a:ext cx="7765770" cy="365125"/>
          </a:xfrm>
        </p:spPr>
        <p:txBody>
          <a:bodyPr lIns="0" tIns="0" rIns="0" bIns="0">
            <a:normAutofit/>
          </a:bodyPr>
          <a:lstStyle>
            <a:lvl1pPr marL="0" indent="0" algn="l">
              <a:buNone/>
              <a:defRPr sz="2200" b="1">
                <a:solidFill>
                  <a:schemeClr val="tx1"/>
                </a:solidFill>
                <a:latin typeface="Roboto" panose="02000000000000000000" pitchFamily="2" charset="0"/>
                <a:ea typeface="Roboto" panose="020000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PRESENTATION SUBTITLE</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731044" y="5098725"/>
            <a:ext cx="7765770" cy="414991"/>
          </a:xfrm>
        </p:spPr>
        <p:txBody>
          <a:bodyPr lIns="0" tIns="0" rIns="0" bIns="0">
            <a:normAutofit/>
          </a:bodyPr>
          <a:lstStyle>
            <a:lvl1pPr marL="0" indent="0">
              <a:buNone/>
              <a:defRPr sz="2200">
                <a:solidFill>
                  <a:schemeClr val="tx1"/>
                </a:solidFill>
                <a:latin typeface="Roboto" panose="02000000000000000000" pitchFamily="2" charset="0"/>
                <a:ea typeface="Roboto" panose="02000000000000000000" pitchFamily="2"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a:t>Month XX, 2020</a:t>
            </a:r>
          </a:p>
        </p:txBody>
      </p:sp>
      <p:sp>
        <p:nvSpPr>
          <p:cNvPr id="7" name="Footer Placeholder 4">
            <a:extLst>
              <a:ext uri="{FF2B5EF4-FFF2-40B4-BE49-F238E27FC236}">
                <a16:creationId xmlns:a16="http://schemas.microsoft.com/office/drawing/2014/main" id="{AA810B86-CAB7-EA43-BC2F-6E66762DC8D3}"/>
              </a:ext>
            </a:extLst>
          </p:cNvPr>
          <p:cNvSpPr>
            <a:spLocks noGrp="1"/>
          </p:cNvSpPr>
          <p:nvPr>
            <p:ph type="ftr" sz="quarter" idx="3"/>
          </p:nvPr>
        </p:nvSpPr>
        <p:spPr>
          <a:xfrm>
            <a:off x="714375" y="1774217"/>
            <a:ext cx="6874669" cy="365125"/>
          </a:xfrm>
          <a:prstGeom prst="rect">
            <a:avLst/>
          </a:prstGeom>
          <a:noFill/>
        </p:spPr>
        <p:txBody>
          <a:bodyPr vert="horz" lIns="0" tIns="0" rIns="0" bIns="0" rtlCol="0" anchor="ctr"/>
          <a:lstStyle>
            <a:lvl1pPr algn="l">
              <a:defRPr sz="1650" b="0">
                <a:solidFill>
                  <a:schemeClr val="tx1"/>
                </a:solidFill>
                <a:latin typeface="Roboto" panose="02000000000000000000" pitchFamily="2" charset="0"/>
                <a:ea typeface="Roboto" panose="02000000000000000000" pitchFamily="2" charset="0"/>
              </a:defRPr>
            </a:lvl1pPr>
          </a:lstStyle>
          <a:p>
            <a:r>
              <a:rPr lang="en-US"/>
              <a:t>Hubbell Environmental Law Initiative and the Tippie Social Impact Community</a:t>
            </a:r>
          </a:p>
        </p:txBody>
      </p:sp>
      <p:pic>
        <p:nvPicPr>
          <p:cNvPr id="9" name="Picture 8" descr="The University of Iowa">
            <a:extLst>
              <a:ext uri="{FF2B5EF4-FFF2-40B4-BE49-F238E27FC236}">
                <a16:creationId xmlns:a16="http://schemas.microsoft.com/office/drawing/2014/main" id="{2BFB147F-9BD6-AA42-8D58-18E266C69A1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476484" y="150"/>
            <a:ext cx="2020330" cy="961761"/>
          </a:xfrm>
          <a:prstGeom prst="rect">
            <a:avLst/>
          </a:prstGeom>
        </p:spPr>
      </p:pic>
    </p:spTree>
    <p:extLst>
      <p:ext uri="{BB962C8B-B14F-4D97-AF65-F5344CB8AC3E}">
        <p14:creationId xmlns:p14="http://schemas.microsoft.com/office/powerpoint/2010/main" val="12978892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5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Image– Solid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20073" y="2184901"/>
            <a:ext cx="4617720" cy="2431224"/>
          </a:xfrm>
        </p:spPr>
        <p:txBody>
          <a:bodyPr anchor="ctr" anchorCtr="0">
            <a:normAutofit/>
          </a:bodyPr>
          <a:lstStyle>
            <a:lvl1pPr algn="l">
              <a:defRPr sz="4800" b="1">
                <a:solidFill>
                  <a:schemeClr val="bg1"/>
                </a:solidFill>
                <a:latin typeface="Arial" panose="020B0604020202020204" pitchFamily="34" charset="0"/>
                <a:cs typeface="Arial" panose="020B0604020202020204" pitchFamily="34" charset="0"/>
              </a:defRPr>
            </a:lvl1pPr>
          </a:lstStyle>
          <a:p>
            <a:r>
              <a:rPr lang="en-US"/>
              <a:t>Example of the Presentation </a:t>
            </a:r>
            <a:br>
              <a:rPr lang="en-US"/>
            </a:br>
            <a:r>
              <a:rPr lang="en-US"/>
              <a:t>Title Slide</a:t>
            </a:r>
          </a:p>
        </p:txBody>
      </p:sp>
      <p:sp>
        <p:nvSpPr>
          <p:cNvPr id="12" name="Subtitle 2">
            <a:extLst>
              <a:ext uri="{FF2B5EF4-FFF2-40B4-BE49-F238E27FC236}">
                <a16:creationId xmlns:a16="http://schemas.microsoft.com/office/drawing/2014/main" id="{114C79AA-0B96-2A43-86A1-A71A1D4C8E7A}"/>
              </a:ext>
            </a:extLst>
          </p:cNvPr>
          <p:cNvSpPr>
            <a:spLocks noGrp="1"/>
          </p:cNvSpPr>
          <p:nvPr>
            <p:ph type="subTitle" idx="1" hasCustomPrompt="1"/>
          </p:nvPr>
        </p:nvSpPr>
        <p:spPr>
          <a:xfrm>
            <a:off x="720073" y="4676834"/>
            <a:ext cx="4616795" cy="404721"/>
          </a:xfrm>
        </p:spPr>
        <p:txBody>
          <a:bodyPr/>
          <a:lstStyle>
            <a:lvl1pPr marL="0" indent="0" algn="l">
              <a:buNone/>
              <a:defRPr sz="18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PRESENTATION SUBTITLE</a:t>
            </a:r>
          </a:p>
        </p:txBody>
      </p:sp>
      <p:sp>
        <p:nvSpPr>
          <p:cNvPr id="14" name="Text Placeholder 15">
            <a:extLst>
              <a:ext uri="{FF2B5EF4-FFF2-40B4-BE49-F238E27FC236}">
                <a16:creationId xmlns:a16="http://schemas.microsoft.com/office/drawing/2014/main" id="{A7101AB8-54F7-4A4E-9611-F4F2ECFBD1D2}"/>
              </a:ext>
            </a:extLst>
          </p:cNvPr>
          <p:cNvSpPr>
            <a:spLocks noGrp="1"/>
          </p:cNvSpPr>
          <p:nvPr>
            <p:ph type="body" sz="quarter" idx="10" hasCustomPrompt="1"/>
          </p:nvPr>
        </p:nvSpPr>
        <p:spPr>
          <a:xfrm>
            <a:off x="720072" y="5081555"/>
            <a:ext cx="4616795" cy="495309"/>
          </a:xfrm>
        </p:spPr>
        <p:txBody>
          <a:bodyPr>
            <a:normAutofit/>
          </a:bodyPr>
          <a:lstStyle>
            <a:lvl1pPr marL="0" indent="0">
              <a:buNone/>
              <a:defRPr sz="180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Month XX, 2020</a:t>
            </a:r>
          </a:p>
        </p:txBody>
      </p:sp>
      <p:sp>
        <p:nvSpPr>
          <p:cNvPr id="9" name="Footer Placeholder 4">
            <a:extLst>
              <a:ext uri="{FF2B5EF4-FFF2-40B4-BE49-F238E27FC236}">
                <a16:creationId xmlns:a16="http://schemas.microsoft.com/office/drawing/2014/main" id="{909BBB92-B5AB-3E46-A519-2A2BBFF13FF8}"/>
              </a:ext>
            </a:extLst>
          </p:cNvPr>
          <p:cNvSpPr>
            <a:spLocks noGrp="1"/>
          </p:cNvSpPr>
          <p:nvPr>
            <p:ph type="ftr" sz="quarter" idx="3"/>
          </p:nvPr>
        </p:nvSpPr>
        <p:spPr>
          <a:xfrm>
            <a:off x="2952485" y="201168"/>
            <a:ext cx="2539200" cy="587186"/>
          </a:xfrm>
          <a:prstGeom prst="rect">
            <a:avLst/>
          </a:prstGeom>
          <a:noFill/>
        </p:spPr>
        <p:txBody>
          <a:bodyPr vert="horz" lIns="0" tIns="0" rIns="0" bIns="0" rtlCol="0" anchor="b" anchorCtr="0"/>
          <a:lstStyle>
            <a:lvl1pPr algn="l">
              <a:defRPr sz="1500" b="0">
                <a:solidFill>
                  <a:schemeClr val="bg1"/>
                </a:solidFill>
                <a:latin typeface="Roboto" panose="02000000000000000000" pitchFamily="2" charset="0"/>
                <a:ea typeface="Roboto" panose="02000000000000000000" pitchFamily="2" charset="0"/>
              </a:defRPr>
            </a:lvl1pPr>
          </a:lstStyle>
          <a:p>
            <a:r>
              <a:rPr lang="en-US"/>
              <a:t>Hubbell Environmental Law Initiative and the Tippie Social Impact Community</a:t>
            </a:r>
            <a:endParaRPr lang="en-US">
              <a:solidFill>
                <a:schemeClr val="bg1"/>
              </a:solidFill>
            </a:endParaRPr>
          </a:p>
        </p:txBody>
      </p:sp>
      <p:pic>
        <p:nvPicPr>
          <p:cNvPr id="13" name="Picture 12" descr="The University of Iowa">
            <a:extLst>
              <a:ext uri="{FF2B5EF4-FFF2-40B4-BE49-F238E27FC236}">
                <a16:creationId xmlns:a16="http://schemas.microsoft.com/office/drawing/2014/main" id="{F49CB936-90E7-D144-B9DC-7CF3F98E2FF4}"/>
              </a:ext>
            </a:extLst>
          </p:cNvPr>
          <p:cNvPicPr>
            <a:picLocks noChangeAspect="1"/>
          </p:cNvPicPr>
          <p:nvPr userDrawn="1"/>
        </p:nvPicPr>
        <p:blipFill>
          <a:blip r:embed="rId2"/>
          <a:srcRect/>
          <a:stretch/>
        </p:blipFill>
        <p:spPr>
          <a:xfrm>
            <a:off x="710803" y="622"/>
            <a:ext cx="2015279" cy="959656"/>
          </a:xfrm>
          <a:prstGeom prst="rect">
            <a:avLst/>
          </a:prstGeom>
        </p:spPr>
      </p:pic>
      <p:sp>
        <p:nvSpPr>
          <p:cNvPr id="18" name="Picture Placeholder 4">
            <a:extLst>
              <a:ext uri="{FF2B5EF4-FFF2-40B4-BE49-F238E27FC236}">
                <a16:creationId xmlns:a16="http://schemas.microsoft.com/office/drawing/2014/main" id="{2C35F063-23A9-F244-9022-8BBB7E277ACC}"/>
              </a:ext>
            </a:extLst>
          </p:cNvPr>
          <p:cNvSpPr>
            <a:spLocks noGrp="1"/>
          </p:cNvSpPr>
          <p:nvPr>
            <p:ph type="pic" sz="quarter" idx="11"/>
          </p:nvPr>
        </p:nvSpPr>
        <p:spPr>
          <a:xfrm>
            <a:off x="5718088" y="0"/>
            <a:ext cx="3425912" cy="6858000"/>
          </a:xfrm>
          <a:prstGeom prst="rect">
            <a:avLst/>
          </a:prstGeom>
        </p:spPr>
        <p:txBody>
          <a:bodyPr anchor="ctr" anchorCtr="0"/>
          <a:lstStyle>
            <a:lvl1pPr marL="0" indent="0" algn="ctr">
              <a:buNone/>
              <a:defRPr b="0" i="0">
                <a:solidFill>
                  <a:schemeClr val="accent3"/>
                </a:solidFill>
                <a:latin typeface="Arial" panose="020B0604020202020204" pitchFamily="34" charset="0"/>
              </a:defRPr>
            </a:lvl1pPr>
          </a:lstStyle>
          <a:p>
            <a:r>
              <a:rPr lang="en-US"/>
              <a:t>Click icon to add picture</a:t>
            </a:r>
          </a:p>
        </p:txBody>
      </p:sp>
    </p:spTree>
    <p:extLst>
      <p:ext uri="{BB962C8B-B14F-4D97-AF65-F5344CB8AC3E}">
        <p14:creationId xmlns:p14="http://schemas.microsoft.com/office/powerpoint/2010/main" val="1509413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Image– Solid Go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20073" y="2184901"/>
            <a:ext cx="4616794" cy="2561760"/>
          </a:xfrm>
        </p:spPr>
        <p:txBody>
          <a:bodyPr anchor="ctr" anchorCtr="0">
            <a:normAutofit/>
          </a:bodyPr>
          <a:lstStyle>
            <a:lvl1pPr algn="l">
              <a:defRPr sz="4800" b="1">
                <a:solidFill>
                  <a:schemeClr val="tx1"/>
                </a:solidFill>
                <a:latin typeface="Arial" panose="020B0604020202020204" pitchFamily="34" charset="0"/>
                <a:cs typeface="Arial" panose="020B0604020202020204" pitchFamily="34" charset="0"/>
              </a:defRPr>
            </a:lvl1pPr>
          </a:lstStyle>
          <a:p>
            <a:r>
              <a:rPr lang="en-US"/>
              <a:t>Example of the Presentation </a:t>
            </a:r>
            <a:br>
              <a:rPr lang="en-US"/>
            </a:br>
            <a:r>
              <a:rPr lang="en-US"/>
              <a:t>Title Slide</a:t>
            </a:r>
          </a:p>
        </p:txBody>
      </p:sp>
      <p:sp>
        <p:nvSpPr>
          <p:cNvPr id="3" name="Subtitle 2">
            <a:extLst>
              <a:ext uri="{FF2B5EF4-FFF2-40B4-BE49-F238E27FC236}">
                <a16:creationId xmlns:a16="http://schemas.microsoft.com/office/drawing/2014/main" id="{95B3A797-13D4-A243-B1AE-4498B36D475C}"/>
              </a:ext>
            </a:extLst>
          </p:cNvPr>
          <p:cNvSpPr>
            <a:spLocks noGrp="1"/>
          </p:cNvSpPr>
          <p:nvPr>
            <p:ph type="subTitle" idx="1" hasCustomPrompt="1"/>
          </p:nvPr>
        </p:nvSpPr>
        <p:spPr>
          <a:xfrm>
            <a:off x="720073" y="4676835"/>
            <a:ext cx="4616795" cy="393146"/>
          </a:xfrm>
        </p:spPr>
        <p:txBody>
          <a:bodyPr/>
          <a:lstStyle>
            <a:lvl1pPr marL="0" indent="0" algn="l">
              <a:buNone/>
              <a:defRPr sz="1800" b="1">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PRESENTATION SUBTITLE</a:t>
            </a:r>
          </a:p>
        </p:txBody>
      </p:sp>
      <p:sp>
        <p:nvSpPr>
          <p:cNvPr id="17" name="Text Placeholder 15">
            <a:extLst>
              <a:ext uri="{FF2B5EF4-FFF2-40B4-BE49-F238E27FC236}">
                <a16:creationId xmlns:a16="http://schemas.microsoft.com/office/drawing/2014/main" id="{884DA5E7-4B71-0543-8E46-EC2A81EAE3C1}"/>
              </a:ext>
            </a:extLst>
          </p:cNvPr>
          <p:cNvSpPr>
            <a:spLocks noGrp="1"/>
          </p:cNvSpPr>
          <p:nvPr>
            <p:ph type="body" sz="quarter" idx="10" hasCustomPrompt="1"/>
          </p:nvPr>
        </p:nvSpPr>
        <p:spPr>
          <a:xfrm>
            <a:off x="720072" y="5069980"/>
            <a:ext cx="4616795" cy="495309"/>
          </a:xfrm>
        </p:spPr>
        <p:txBody>
          <a:bodyPr>
            <a:normAutofit/>
          </a:bodyPr>
          <a:lstStyle>
            <a:lvl1pPr marL="0" indent="0">
              <a:buNone/>
              <a:defRPr sz="180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Month XX, 2020</a:t>
            </a:r>
          </a:p>
        </p:txBody>
      </p:sp>
      <p:sp>
        <p:nvSpPr>
          <p:cNvPr id="9" name="Footer Placeholder 4">
            <a:extLst>
              <a:ext uri="{FF2B5EF4-FFF2-40B4-BE49-F238E27FC236}">
                <a16:creationId xmlns:a16="http://schemas.microsoft.com/office/drawing/2014/main" id="{99993354-AA52-D24C-AE6B-C02456C6D92A}"/>
              </a:ext>
            </a:extLst>
          </p:cNvPr>
          <p:cNvSpPr>
            <a:spLocks noGrp="1"/>
          </p:cNvSpPr>
          <p:nvPr>
            <p:ph type="ftr" sz="quarter" idx="3"/>
          </p:nvPr>
        </p:nvSpPr>
        <p:spPr>
          <a:xfrm>
            <a:off x="2952485" y="201168"/>
            <a:ext cx="2539200" cy="587186"/>
          </a:xfrm>
          <a:prstGeom prst="rect">
            <a:avLst/>
          </a:prstGeom>
          <a:noFill/>
        </p:spPr>
        <p:txBody>
          <a:bodyPr vert="horz" lIns="0" tIns="0" rIns="0" bIns="0" rtlCol="0" anchor="b" anchorCtr="0"/>
          <a:lstStyle>
            <a:lvl1pPr algn="l">
              <a:defRPr sz="1500" b="0">
                <a:solidFill>
                  <a:schemeClr val="tx1"/>
                </a:solidFill>
                <a:latin typeface="Roboto" panose="02000000000000000000" pitchFamily="2" charset="0"/>
                <a:ea typeface="Roboto" panose="02000000000000000000" pitchFamily="2" charset="0"/>
              </a:defRPr>
            </a:lvl1pPr>
          </a:lstStyle>
          <a:p>
            <a:r>
              <a:rPr lang="en-US"/>
              <a:t>Hubbell Environmental Law Initiative and the Tippie Social Impact Community</a:t>
            </a:r>
          </a:p>
        </p:txBody>
      </p:sp>
      <p:sp>
        <p:nvSpPr>
          <p:cNvPr id="18" name="Picture Placeholder 4">
            <a:extLst>
              <a:ext uri="{FF2B5EF4-FFF2-40B4-BE49-F238E27FC236}">
                <a16:creationId xmlns:a16="http://schemas.microsoft.com/office/drawing/2014/main" id="{2C35F063-23A9-F244-9022-8BBB7E277ACC}"/>
              </a:ext>
            </a:extLst>
          </p:cNvPr>
          <p:cNvSpPr>
            <a:spLocks noGrp="1"/>
          </p:cNvSpPr>
          <p:nvPr>
            <p:ph type="pic" sz="quarter" idx="11"/>
          </p:nvPr>
        </p:nvSpPr>
        <p:spPr>
          <a:xfrm>
            <a:off x="5718088" y="0"/>
            <a:ext cx="3425912" cy="6858000"/>
          </a:xfrm>
          <a:prstGeom prst="rect">
            <a:avLst/>
          </a:prstGeom>
        </p:spPr>
        <p:txBody>
          <a:bodyPr anchor="ctr" anchorCtr="0"/>
          <a:lstStyle>
            <a:lvl1pPr marL="0" indent="0" algn="ctr">
              <a:buNone/>
              <a:defRPr b="0" i="0">
                <a:solidFill>
                  <a:schemeClr val="accent3"/>
                </a:solidFill>
                <a:latin typeface="Arial" panose="020B0604020202020204" pitchFamily="34" charset="0"/>
              </a:defRPr>
            </a:lvl1pPr>
          </a:lstStyle>
          <a:p>
            <a:r>
              <a:rPr lang="en-US"/>
              <a:t>Click icon to add picture</a:t>
            </a:r>
          </a:p>
        </p:txBody>
      </p:sp>
      <p:pic>
        <p:nvPicPr>
          <p:cNvPr id="13" name="Picture 12" descr="The University of Iowa">
            <a:extLst>
              <a:ext uri="{FF2B5EF4-FFF2-40B4-BE49-F238E27FC236}">
                <a16:creationId xmlns:a16="http://schemas.microsoft.com/office/drawing/2014/main" id="{D73F5E00-2329-6246-A2BB-7BCD46F83907}"/>
              </a:ext>
            </a:extLst>
          </p:cNvPr>
          <p:cNvPicPr>
            <a:picLocks noChangeAspect="1"/>
          </p:cNvPicPr>
          <p:nvPr userDrawn="1"/>
        </p:nvPicPr>
        <p:blipFill>
          <a:blip r:embed="rId2"/>
          <a:srcRect/>
          <a:stretch/>
        </p:blipFill>
        <p:spPr>
          <a:xfrm>
            <a:off x="710803" y="-1189"/>
            <a:ext cx="2015279" cy="963278"/>
          </a:xfrm>
          <a:prstGeom prst="rect">
            <a:avLst/>
          </a:prstGeom>
        </p:spPr>
      </p:pic>
    </p:spTree>
    <p:extLst>
      <p:ext uri="{BB962C8B-B14F-4D97-AF65-F5344CB8AC3E}">
        <p14:creationId xmlns:p14="http://schemas.microsoft.com/office/powerpoint/2010/main" val="23392098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Slide – Solid Go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14376" y="2744661"/>
            <a:ext cx="7715249" cy="759906"/>
          </a:xfrm>
        </p:spPr>
        <p:txBody>
          <a:bodyPr lIns="0" tIns="0" rIns="0" bIns="0" anchor="t" anchorCtr="0">
            <a:normAutofit/>
          </a:bodyPr>
          <a:lstStyle>
            <a:lvl1pPr algn="l">
              <a:defRPr sz="4800" b="1">
                <a:solidFill>
                  <a:schemeClr val="tx1"/>
                </a:solidFill>
                <a:latin typeface="+mj-lt"/>
                <a:ea typeface="Roboto Black" panose="02000000000000000000" pitchFamily="2" charset="0"/>
                <a:cs typeface="Arial" panose="020B0604020202020204" pitchFamily="34" charset="0"/>
              </a:defRPr>
            </a:lvl1pPr>
          </a:lstStyle>
          <a:p>
            <a:r>
              <a:rPr lang="en-US"/>
              <a:t>Section Header</a:t>
            </a:r>
          </a:p>
        </p:txBody>
      </p:sp>
      <p:cxnSp>
        <p:nvCxnSpPr>
          <p:cNvPr id="8" name="Straight Connector 7">
            <a:extLst>
              <a:ext uri="{FF2B5EF4-FFF2-40B4-BE49-F238E27FC236}">
                <a16:creationId xmlns:a16="http://schemas.microsoft.com/office/drawing/2014/main" id="{C4E1A789-3A04-9240-BCEC-3DACF2B52870}"/>
              </a:ext>
              <a:ext uri="{C183D7F6-B498-43B3-948B-1728B52AA6E4}">
                <adec:decorative xmlns:adec="http://schemas.microsoft.com/office/drawing/2017/decorative" val="1"/>
              </a:ext>
            </a:extLst>
          </p:cNvPr>
          <p:cNvCxnSpPr>
            <a:cxnSpLocks/>
          </p:cNvCxnSpPr>
          <p:nvPr userDrawn="1"/>
        </p:nvCxnSpPr>
        <p:spPr>
          <a:xfrm>
            <a:off x="730595" y="2502271"/>
            <a:ext cx="576398"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714376" y="3694740"/>
            <a:ext cx="7715249" cy="407460"/>
          </a:xfrm>
        </p:spPr>
        <p:txBody>
          <a:bodyPr lIns="0" tIns="0" rIns="0" bIns="0">
            <a:normAutofit/>
          </a:bodyPr>
          <a:lstStyle>
            <a:lvl1pPr marL="0" indent="0" algn="l">
              <a:buNone/>
              <a:defRPr sz="2200" b="0">
                <a:solidFill>
                  <a:schemeClr val="tx1"/>
                </a:solidFill>
                <a:latin typeface="Roboto" panose="02000000000000000000" pitchFamily="2" charset="0"/>
                <a:ea typeface="Roboto" panose="020000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Section Subtitle</a:t>
            </a:r>
          </a:p>
        </p:txBody>
      </p:sp>
    </p:spTree>
    <p:extLst>
      <p:ext uri="{BB962C8B-B14F-4D97-AF65-F5344CB8AC3E}">
        <p14:creationId xmlns:p14="http://schemas.microsoft.com/office/powerpoint/2010/main" val="27212720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450" userDrawn="1">
          <p15:clr>
            <a:srgbClr val="FBAE40"/>
          </p15:clr>
        </p15:guide>
        <p15:guide id="4" pos="531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 Solid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714376" y="2744662"/>
            <a:ext cx="7715249" cy="759907"/>
          </a:xfrm>
        </p:spPr>
        <p:txBody>
          <a:bodyPr lIns="0" tIns="0" rIns="0" bIns="0" anchor="t" anchorCtr="0">
            <a:normAutofit/>
          </a:bodyPr>
          <a:lstStyle>
            <a:lvl1pPr algn="l">
              <a:defRPr sz="4800" b="1">
                <a:solidFill>
                  <a:schemeClr val="bg1"/>
                </a:solidFill>
                <a:latin typeface="+mj-lt"/>
                <a:ea typeface="Roboto Black" panose="02000000000000000000" pitchFamily="2" charset="0"/>
                <a:cs typeface="Arial" panose="020B0604020202020204" pitchFamily="34" charset="0"/>
              </a:defRPr>
            </a:lvl1pPr>
          </a:lstStyle>
          <a:p>
            <a:r>
              <a:rPr lang="en-US" noProof="0"/>
              <a:t>Section Header</a:t>
            </a:r>
          </a:p>
        </p:txBody>
      </p:sp>
      <p:cxnSp>
        <p:nvCxnSpPr>
          <p:cNvPr id="8" name="Straight Connector 7">
            <a:extLst>
              <a:ext uri="{FF2B5EF4-FFF2-40B4-BE49-F238E27FC236}">
                <a16:creationId xmlns:a16="http://schemas.microsoft.com/office/drawing/2014/main" id="{C4E1A789-3A04-9240-BCEC-3DACF2B52870}"/>
              </a:ext>
              <a:ext uri="{C183D7F6-B498-43B3-948B-1728B52AA6E4}">
                <adec:decorative xmlns:adec="http://schemas.microsoft.com/office/drawing/2017/decorative" val="1"/>
              </a:ext>
            </a:extLst>
          </p:cNvPr>
          <p:cNvCxnSpPr>
            <a:cxnSpLocks/>
          </p:cNvCxnSpPr>
          <p:nvPr userDrawn="1"/>
        </p:nvCxnSpPr>
        <p:spPr>
          <a:xfrm>
            <a:off x="730595" y="2509891"/>
            <a:ext cx="57639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8FB54BE8-0526-614C-A06E-8C6258999B24}"/>
              </a:ext>
            </a:extLst>
          </p:cNvPr>
          <p:cNvSpPr>
            <a:spLocks noGrp="1"/>
          </p:cNvSpPr>
          <p:nvPr>
            <p:ph type="subTitle" idx="1" hasCustomPrompt="1"/>
          </p:nvPr>
        </p:nvSpPr>
        <p:spPr>
          <a:xfrm>
            <a:off x="714376" y="3694740"/>
            <a:ext cx="7715249" cy="407460"/>
          </a:xfrm>
        </p:spPr>
        <p:txBody>
          <a:bodyPr lIns="0" tIns="0" rIns="0" bIns="0">
            <a:normAutofit/>
          </a:bodyPr>
          <a:lstStyle>
            <a:lvl1pPr marL="0" indent="0" algn="l">
              <a:buNone/>
              <a:defRPr sz="2200" b="0">
                <a:solidFill>
                  <a:schemeClr val="accent1"/>
                </a:solidFill>
                <a:latin typeface="Roboto" panose="02000000000000000000" pitchFamily="2" charset="0"/>
                <a:ea typeface="Roboto" panose="020000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Section Subtitle</a:t>
            </a:r>
          </a:p>
        </p:txBody>
      </p:sp>
    </p:spTree>
    <p:extLst>
      <p:ext uri="{BB962C8B-B14F-4D97-AF65-F5344CB8AC3E}">
        <p14:creationId xmlns:p14="http://schemas.microsoft.com/office/powerpoint/2010/main" val="5092828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450" userDrawn="1">
          <p15:clr>
            <a:srgbClr val="FBAE40"/>
          </p15:clr>
        </p15:guide>
        <p15:guide id="4" pos="531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Slide – Photo">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2C17923A-4119-CF48-9F2D-05B0A69EBAD5}"/>
              </a:ext>
            </a:extLst>
          </p:cNvPr>
          <p:cNvSpPr>
            <a:spLocks noGrp="1"/>
          </p:cNvSpPr>
          <p:nvPr>
            <p:ph type="pic" sz="quarter" idx="11"/>
          </p:nvPr>
        </p:nvSpPr>
        <p:spPr>
          <a:xfrm>
            <a:off x="0" y="0"/>
            <a:ext cx="9144000" cy="6858000"/>
          </a:xfrm>
        </p:spPr>
        <p:txBody>
          <a:bodyPr anchor="ctr" anchorCtr="0"/>
          <a:lstStyle>
            <a:lvl1pPr marL="0" indent="0" algn="ctr">
              <a:buNone/>
              <a:defRPr>
                <a:solidFill>
                  <a:schemeClr val="accent3"/>
                </a:solidFill>
              </a:defRPr>
            </a:lvl1pPr>
          </a:lstStyle>
          <a:p>
            <a:r>
              <a:rPr lang="en-US"/>
              <a:t>Click icon to add picture</a:t>
            </a:r>
          </a:p>
        </p:txBody>
      </p:sp>
      <p:sp>
        <p:nvSpPr>
          <p:cNvPr id="2" name="Title 1">
            <a:extLst>
              <a:ext uri="{FF2B5EF4-FFF2-40B4-BE49-F238E27FC236}">
                <a16:creationId xmlns:a16="http://schemas.microsoft.com/office/drawing/2014/main" id="{D8224488-0ADE-1843-91C1-1CA371373F2D}"/>
              </a:ext>
            </a:extLst>
          </p:cNvPr>
          <p:cNvSpPr>
            <a:spLocks noGrp="1"/>
          </p:cNvSpPr>
          <p:nvPr>
            <p:ph type="title" hasCustomPrompt="1"/>
          </p:nvPr>
        </p:nvSpPr>
        <p:spPr>
          <a:xfrm>
            <a:off x="770746" y="1763547"/>
            <a:ext cx="4186265" cy="618631"/>
          </a:xfrm>
          <a:solidFill>
            <a:schemeClr val="accent1"/>
          </a:solidFill>
        </p:spPr>
        <p:txBody>
          <a:bodyPr wrap="square" lIns="91440" tIns="91440" bIns="0">
            <a:spAutoFit/>
          </a:bodyPr>
          <a:lstStyle>
            <a:lvl1pPr>
              <a:defRPr sz="3800"/>
            </a:lvl1pPr>
          </a:lstStyle>
          <a:p>
            <a:r>
              <a:rPr lang="en-US"/>
              <a:t>SECTION HEADER</a:t>
            </a:r>
          </a:p>
        </p:txBody>
      </p:sp>
    </p:spTree>
    <p:extLst>
      <p:ext uri="{BB962C8B-B14F-4D97-AF65-F5344CB8AC3E}">
        <p14:creationId xmlns:p14="http://schemas.microsoft.com/office/powerpoint/2010/main" val="2388073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C070F21D-F194-034E-812B-69D1C6CDD0DE}"/>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24" name="Straight Connector 23">
            <a:extLst>
              <a:ext uri="{FF2B5EF4-FFF2-40B4-BE49-F238E27FC236}">
                <a16:creationId xmlns:a16="http://schemas.microsoft.com/office/drawing/2014/main" id="{9BA13FBC-A4AA-9B4F-8E9B-12CD6600150E}"/>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22C1D3A-9762-7F4D-AB5C-A3F0114B67B2}"/>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7" name="Picture 6" descr="The University of Iowa">
            <a:extLst>
              <a:ext uri="{FF2B5EF4-FFF2-40B4-BE49-F238E27FC236}">
                <a16:creationId xmlns:a16="http://schemas.microsoft.com/office/drawing/2014/main" id="{22558F6C-63A6-764A-A42A-B9198FB98EE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8" name="Footer Placeholder 4">
            <a:extLst>
              <a:ext uri="{FF2B5EF4-FFF2-40B4-BE49-F238E27FC236}">
                <a16:creationId xmlns:a16="http://schemas.microsoft.com/office/drawing/2014/main" id="{7987A145-9C93-2C47-9BAC-3865EAA30431}"/>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177833841"/>
      </p:ext>
    </p:extLst>
  </p:cSld>
  <p:clrMapOvr>
    <a:masterClrMapping/>
  </p:clrMapOvr>
  <p:extLst>
    <p:ext uri="{DCECCB84-F9BA-43D5-87BE-67443E8EF086}">
      <p15:sldGuideLst xmlns:p15="http://schemas.microsoft.com/office/powerpoint/2012/main">
        <p15:guide id="1" orient="horz" pos="696" userDrawn="1">
          <p15:clr>
            <a:srgbClr val="FBAE40"/>
          </p15:clr>
        </p15:guide>
        <p15:guide id="2" pos="450" userDrawn="1">
          <p15:clr>
            <a:srgbClr val="FBAE40"/>
          </p15:clr>
        </p15:guide>
        <p15:guide id="3" pos="5310" userDrawn="1">
          <p15:clr>
            <a:srgbClr val="FBAE40"/>
          </p15:clr>
        </p15:guide>
        <p15:guide id="4" pos="2880" userDrawn="1">
          <p15:clr>
            <a:srgbClr val="FBAE40"/>
          </p15:clr>
        </p15:guide>
        <p15:guide id="5" orient="horz" pos="1056" userDrawn="1">
          <p15:clr>
            <a:srgbClr val="FBAE40"/>
          </p15:clr>
        </p15:guide>
        <p15:guide id="7" orient="horz" pos="2400" userDrawn="1">
          <p15:clr>
            <a:srgbClr val="FBAE40"/>
          </p15:clr>
        </p15:guide>
        <p15:guide id="8" orient="horz" pos="374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Slide">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E68DE55-0579-EC46-BD52-181870AFB63C}"/>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20" name="Straight Connector 19">
            <a:extLst>
              <a:ext uri="{FF2B5EF4-FFF2-40B4-BE49-F238E27FC236}">
                <a16:creationId xmlns:a16="http://schemas.microsoft.com/office/drawing/2014/main" id="{88200BB2-D6D1-6642-8F66-9B4F37EC8187}"/>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F35C2BC9-7AF3-6D49-8036-36D81872E84B}"/>
              </a:ext>
            </a:extLst>
          </p:cNvPr>
          <p:cNvSpPr>
            <a:spLocks noGrp="1"/>
          </p:cNvSpPr>
          <p:nvPr>
            <p:ph idx="10"/>
          </p:nvPr>
        </p:nvSpPr>
        <p:spPr>
          <a:xfrm>
            <a:off x="714374" y="1686758"/>
            <a:ext cx="7688645" cy="4256843"/>
          </a:xfrm>
        </p:spPr>
        <p:txBody>
          <a:bodyPr lIns="0" tIns="0" rIns="0" bIns="0"/>
          <a:lstStyle>
            <a:lvl1pPr marL="171450" indent="-171450">
              <a:buClr>
                <a:schemeClr val="tx2"/>
              </a:buClr>
              <a:buSzPct val="95000"/>
              <a:buFont typeface="Arial" panose="020B0604020202020204" pitchFamily="34" charset="0"/>
              <a:buChar char="•"/>
              <a:defRPr sz="2400">
                <a:latin typeface="Roboto" panose="02000000000000000000" pitchFamily="2" charset="0"/>
                <a:ea typeface="Roboto" panose="02000000000000000000" pitchFamily="2" charset="0"/>
              </a:defRPr>
            </a:lvl1pPr>
            <a:lvl2pPr marL="514350" indent="-171450">
              <a:buClr>
                <a:schemeClr val="tx2"/>
              </a:buClr>
              <a:buSzPct val="100000"/>
              <a:buFont typeface="Arial" panose="020B0604020202020204" pitchFamily="34" charset="0"/>
              <a:buChar char="‒"/>
              <a:defRPr sz="2000">
                <a:latin typeface="Roboto" panose="02000000000000000000" pitchFamily="2" charset="0"/>
                <a:ea typeface="Roboto" panose="02000000000000000000" pitchFamily="2" charset="0"/>
              </a:defRPr>
            </a:lvl2pPr>
            <a:lvl3pPr marL="857250" indent="-171450">
              <a:buClr>
                <a:schemeClr val="tx2"/>
              </a:buClr>
              <a:buSzPct val="100000"/>
              <a:buFont typeface="Roboto" panose="02000000000000000000" pitchFamily="2" charset="0"/>
              <a:buChar char="•"/>
              <a:defRPr>
                <a:latin typeface="Roboto" panose="02000000000000000000" pitchFamily="2" charset="0"/>
                <a:ea typeface="Roboto" panose="02000000000000000000" pitchFamily="2" charset="0"/>
              </a:defRPr>
            </a:lvl3pPr>
            <a:lvl4pPr marL="1200150" indent="-171450">
              <a:buClr>
                <a:schemeClr val="tx2"/>
              </a:buClr>
              <a:buSzPct val="100000"/>
              <a:buFont typeface="Roboto" panose="02000000000000000000" pitchFamily="2" charset="0"/>
              <a:buChar char="―"/>
              <a:defRPr>
                <a:latin typeface="Roboto" panose="02000000000000000000" pitchFamily="2" charset="0"/>
                <a:ea typeface="Roboto" panose="02000000000000000000" pitchFamily="2" charset="0"/>
              </a:defRPr>
            </a:lvl4pPr>
            <a:lvl5pPr marL="1543050" indent="-171450">
              <a:buClr>
                <a:schemeClr val="tx2"/>
              </a:buClr>
              <a:buSzPct val="100000"/>
              <a:buFont typeface="Arial" panose="020B0604020202020204" pitchFamily="34" charset="0"/>
              <a:buChar cha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80937044-371D-C149-9F72-3D8FBA4605CF}"/>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8" name="Picture 7" descr="The University of Iowa">
            <a:extLst>
              <a:ext uri="{FF2B5EF4-FFF2-40B4-BE49-F238E27FC236}">
                <a16:creationId xmlns:a16="http://schemas.microsoft.com/office/drawing/2014/main" id="{CD97EF86-E180-1E4F-8C76-63FC6B25126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9" name="Footer Placeholder 4">
            <a:extLst>
              <a:ext uri="{FF2B5EF4-FFF2-40B4-BE49-F238E27FC236}">
                <a16:creationId xmlns:a16="http://schemas.microsoft.com/office/drawing/2014/main" id="{1FBD3EF9-AA04-A444-8D91-715DA8AEE034}"/>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691165391"/>
      </p:ext>
    </p:extLst>
  </p:cSld>
  <p:clrMapOvr>
    <a:masterClrMapping/>
  </p:clrMapOvr>
  <p:extLst>
    <p:ext uri="{DCECCB84-F9BA-43D5-87BE-67443E8EF086}">
      <p15:sldGuideLst xmlns:p15="http://schemas.microsoft.com/office/powerpoint/2012/main">
        <p15:guide id="1" orient="horz" pos="696" userDrawn="1">
          <p15:clr>
            <a:srgbClr val="FBAE40"/>
          </p15:clr>
        </p15:guide>
        <p15:guide id="2" pos="450" userDrawn="1">
          <p15:clr>
            <a:srgbClr val="FBAE40"/>
          </p15:clr>
        </p15:guide>
        <p15:guide id="3" pos="5310" userDrawn="1">
          <p15:clr>
            <a:srgbClr val="FBAE40"/>
          </p15:clr>
        </p15:guide>
        <p15:guide id="4" pos="2880" userDrawn="1">
          <p15:clr>
            <a:srgbClr val="FBAE40"/>
          </p15:clr>
        </p15:guide>
        <p15:guide id="5" orient="horz" pos="1056" userDrawn="1">
          <p15:clr>
            <a:srgbClr val="FBAE40"/>
          </p15:clr>
        </p15:guide>
        <p15:guide id="7" orient="horz" pos="3744" userDrawn="1">
          <p15:clr>
            <a:srgbClr val="FBAE40"/>
          </p15:clr>
        </p15:guide>
        <p15:guide id="8" orient="horz" pos="240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ullet Slide - 2 Lin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AEF4-B950-814D-A811-CD17BDDF049C}"/>
              </a:ext>
            </a:extLst>
          </p:cNvPr>
          <p:cNvSpPr>
            <a:spLocks noGrp="1"/>
          </p:cNvSpPr>
          <p:nvPr>
            <p:ph type="title" hasCustomPrompt="1"/>
          </p:nvPr>
        </p:nvSpPr>
        <p:spPr>
          <a:xfrm>
            <a:off x="714375" y="389510"/>
            <a:ext cx="7715250" cy="1331865"/>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 </a:t>
            </a:r>
            <a:br>
              <a:rPr lang="en-US"/>
            </a:br>
            <a:r>
              <a:rPr lang="en-US"/>
              <a:t>that runs to two lines</a:t>
            </a:r>
          </a:p>
        </p:txBody>
      </p:sp>
      <p:cxnSp>
        <p:nvCxnSpPr>
          <p:cNvPr id="8" name="Straight Connector 7">
            <a:extLst>
              <a:ext uri="{FF2B5EF4-FFF2-40B4-BE49-F238E27FC236}">
                <a16:creationId xmlns:a16="http://schemas.microsoft.com/office/drawing/2014/main" id="{CBB5BDD8-8221-F040-8AE0-3F33C4E24CA0}"/>
              </a:ext>
              <a:ext uri="{C183D7F6-B498-43B3-948B-1728B52AA6E4}">
                <adec:decorative xmlns:adec="http://schemas.microsoft.com/office/drawing/2017/decorative" val="1"/>
              </a:ext>
            </a:extLst>
          </p:cNvPr>
          <p:cNvCxnSpPr>
            <a:cxnSpLocks/>
          </p:cNvCxnSpPr>
          <p:nvPr userDrawn="1"/>
        </p:nvCxnSpPr>
        <p:spPr>
          <a:xfrm>
            <a:off x="714376" y="165786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ACD2525-98F9-924C-B8E5-083B38E28238}"/>
              </a:ext>
            </a:extLst>
          </p:cNvPr>
          <p:cNvSpPr>
            <a:spLocks noGrp="1"/>
          </p:cNvSpPr>
          <p:nvPr>
            <p:ph idx="1"/>
          </p:nvPr>
        </p:nvSpPr>
        <p:spPr>
          <a:xfrm>
            <a:off x="714375" y="2050741"/>
            <a:ext cx="7715250" cy="3892859"/>
          </a:xfrm>
        </p:spPr>
        <p:txBody>
          <a:bodyPr lIns="0" tIns="0" rIns="0" bIns="0"/>
          <a:lstStyle>
            <a:lvl1pPr marL="171450" indent="-171450">
              <a:buClr>
                <a:schemeClr val="tx2"/>
              </a:buClr>
              <a:buSzPct val="95000"/>
              <a:buFont typeface="Arial" panose="020B0604020202020204" pitchFamily="34" charset="0"/>
              <a:buChar char="•"/>
              <a:defRPr sz="2400">
                <a:latin typeface="Roboto" panose="02000000000000000000" pitchFamily="2" charset="0"/>
                <a:ea typeface="Roboto" panose="02000000000000000000" pitchFamily="2" charset="0"/>
              </a:defRPr>
            </a:lvl1pPr>
            <a:lvl2pPr marL="514350" indent="-171450">
              <a:buClr>
                <a:schemeClr val="tx2"/>
              </a:buClr>
              <a:buSzPct val="100000"/>
              <a:buFont typeface="Roboto" panose="02000000000000000000" pitchFamily="2" charset="0"/>
              <a:buChar char="–"/>
              <a:defRPr sz="2000">
                <a:latin typeface="Roboto" panose="02000000000000000000" pitchFamily="2" charset="0"/>
                <a:ea typeface="Roboto" panose="02000000000000000000" pitchFamily="2" charset="0"/>
              </a:defRPr>
            </a:lvl2pPr>
            <a:lvl3pPr marL="857250" indent="-171450">
              <a:buClr>
                <a:schemeClr val="tx2"/>
              </a:buClr>
              <a:buSzPct val="100000"/>
              <a:buFont typeface="Arial" panose="020B0604020202020204" pitchFamily="34" charset="0"/>
              <a:buChar char="•"/>
              <a:defRPr>
                <a:latin typeface="Roboto" panose="02000000000000000000" pitchFamily="2" charset="0"/>
                <a:ea typeface="Roboto" panose="02000000000000000000" pitchFamily="2" charset="0"/>
              </a:defRPr>
            </a:lvl3pPr>
            <a:lvl4pPr marL="1200150" indent="-171450">
              <a:buClr>
                <a:schemeClr val="tx2"/>
              </a:buClr>
              <a:buSzPct val="100000"/>
              <a:buFont typeface="Arial" panose="020B0604020202020204" pitchFamily="34" charset="0"/>
              <a:buChar char="‒"/>
              <a:defRPr>
                <a:latin typeface="Roboto" panose="02000000000000000000" pitchFamily="2" charset="0"/>
                <a:ea typeface="Roboto" panose="02000000000000000000" pitchFamily="2" charset="0"/>
              </a:defRPr>
            </a:lvl4pPr>
            <a:lvl5pPr marL="1543050" indent="-171450">
              <a:buClr>
                <a:schemeClr val="tx2"/>
              </a:buClr>
              <a:buSzPct val="100000"/>
              <a:buFont typeface="Arial" panose="020B0604020202020204" pitchFamily="34" charset="0"/>
              <a:buChar cha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7995AAAF-3BA6-4445-BF32-091644479611}"/>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9" name="Picture 8" descr="The University of Iowa">
            <a:extLst>
              <a:ext uri="{FF2B5EF4-FFF2-40B4-BE49-F238E27FC236}">
                <a16:creationId xmlns:a16="http://schemas.microsoft.com/office/drawing/2014/main" id="{ABEBFC15-B7A4-FB4F-B562-C691AE5316A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0" name="Footer Placeholder 4">
            <a:extLst>
              <a:ext uri="{FF2B5EF4-FFF2-40B4-BE49-F238E27FC236}">
                <a16:creationId xmlns:a16="http://schemas.microsoft.com/office/drawing/2014/main" id="{E48D5845-E94B-FC44-882C-248EE3B0A58C}"/>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2897963369"/>
      </p:ext>
    </p:extLst>
  </p:cSld>
  <p:clrMapOvr>
    <a:masterClrMapping/>
  </p:clrMapOvr>
  <p:extLst>
    <p:ext uri="{DCECCB84-F9BA-43D5-87BE-67443E8EF086}">
      <p15:sldGuideLst xmlns:p15="http://schemas.microsoft.com/office/powerpoint/2012/main">
        <p15:guide id="1" orient="horz" pos="2400" userDrawn="1">
          <p15:clr>
            <a:srgbClr val="FBAE40"/>
          </p15:clr>
        </p15:guide>
        <p15:guide id="2" pos="2880" userDrawn="1">
          <p15:clr>
            <a:srgbClr val="FBAE40"/>
          </p15:clr>
        </p15:guide>
        <p15:guide id="3" pos="450" userDrawn="1">
          <p15:clr>
            <a:srgbClr val="FBAE40"/>
          </p15:clr>
        </p15:guide>
        <p15:guide id="4" pos="5310" userDrawn="1">
          <p15:clr>
            <a:srgbClr val="FBAE40"/>
          </p15:clr>
        </p15:guide>
        <p15:guide id="8" orient="horz" pos="37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Layou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62D2F673-8F81-4982-AA66-35312BF3859C}"/>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5" y="1289198"/>
            <a:ext cx="3600168" cy="754602"/>
          </a:xfrm>
        </p:spPr>
        <p:txBody>
          <a:bodyPr lIns="0" tIns="0" rIns="0" bIns="0" anchor="b" anchorCtr="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714376" y="2276838"/>
            <a:ext cx="3600164" cy="327925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19" name="Content Placeholder 2">
            <a:extLst>
              <a:ext uri="{FF2B5EF4-FFF2-40B4-BE49-F238E27FC236}">
                <a16:creationId xmlns:a16="http://schemas.microsoft.com/office/drawing/2014/main" id="{A07502CC-5B90-4BCF-B63B-36D026C9AE96}"/>
              </a:ext>
            </a:extLst>
          </p:cNvPr>
          <p:cNvSpPr>
            <a:spLocks noGrp="1"/>
          </p:cNvSpPr>
          <p:nvPr>
            <p:ph idx="15" hasCustomPrompt="1"/>
          </p:nvPr>
        </p:nvSpPr>
        <p:spPr>
          <a:xfrm>
            <a:off x="4825293" y="1279146"/>
            <a:ext cx="3600168" cy="754602"/>
          </a:xfrm>
        </p:spPr>
        <p:txBody>
          <a:bodyPr lIns="0" tIns="0" rIns="0" bIns="0" anchor="b" anchorCtr="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p:ph idx="16" hasCustomPrompt="1"/>
          </p:nvPr>
        </p:nvSpPr>
        <p:spPr>
          <a:xfrm>
            <a:off x="4825294" y="2266786"/>
            <a:ext cx="3600168" cy="327925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a:cxnSpLocks/>
          </p:cNvCxnSpPr>
          <p:nvPr userDrawn="1"/>
        </p:nvCxnSpPr>
        <p:spPr>
          <a:xfrm>
            <a:off x="4572000" y="1686758"/>
            <a:ext cx="0" cy="425684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8B99253-B000-1442-A7D2-EB536C15CBCB}"/>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12" name="Picture 11" descr="The University of Iowa">
            <a:extLst>
              <a:ext uri="{FF2B5EF4-FFF2-40B4-BE49-F238E27FC236}">
                <a16:creationId xmlns:a16="http://schemas.microsoft.com/office/drawing/2014/main" id="{FB445FB3-9F03-6E45-A046-D32E1D8AA79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3" name="Footer Placeholder 4">
            <a:extLst>
              <a:ext uri="{FF2B5EF4-FFF2-40B4-BE49-F238E27FC236}">
                <a16:creationId xmlns:a16="http://schemas.microsoft.com/office/drawing/2014/main" id="{BA149722-E418-5049-AB8B-86D90151F093}"/>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2899422758"/>
      </p:ext>
    </p:extLst>
  </p:cSld>
  <p:clrMapOvr>
    <a:masterClrMapping/>
  </p:clrMapOvr>
  <p:extLst>
    <p:ext uri="{DCECCB84-F9BA-43D5-87BE-67443E8EF086}">
      <p15:sldGuideLst xmlns:p15="http://schemas.microsoft.com/office/powerpoint/2012/main">
        <p15:guide id="1" orient="horz" pos="3744" userDrawn="1">
          <p15:clr>
            <a:srgbClr val="FBAE40"/>
          </p15:clr>
        </p15:guide>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697" userDrawn="1">
          <p15:clr>
            <a:srgbClr val="FBAE40"/>
          </p15:clr>
        </p15:guide>
        <p15:guide id="7" orient="horz" pos="24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Text Layout">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103BAF8-AE0C-4C2A-AFFE-5EFC74007B1B}"/>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5" y="1686758"/>
            <a:ext cx="2375055" cy="754602"/>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714376" y="2674398"/>
            <a:ext cx="2375055"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15" name="Content Placeholder 2">
            <a:extLst>
              <a:ext uri="{FF2B5EF4-FFF2-40B4-BE49-F238E27FC236}">
                <a16:creationId xmlns:a16="http://schemas.microsoft.com/office/drawing/2014/main" id="{700A296A-0A06-4FFB-B935-517187294F6B}"/>
              </a:ext>
            </a:extLst>
          </p:cNvPr>
          <p:cNvSpPr>
            <a:spLocks noGrp="1"/>
          </p:cNvSpPr>
          <p:nvPr>
            <p:ph idx="11" hasCustomPrompt="1"/>
          </p:nvPr>
        </p:nvSpPr>
        <p:spPr>
          <a:xfrm>
            <a:off x="3462289" y="1686756"/>
            <a:ext cx="2230029" cy="754602"/>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6" name="Content Placeholder 2">
            <a:extLst>
              <a:ext uri="{FF2B5EF4-FFF2-40B4-BE49-F238E27FC236}">
                <a16:creationId xmlns:a16="http://schemas.microsoft.com/office/drawing/2014/main" id="{4DA600F9-1950-41BD-ACB3-21F2B5AE9494}"/>
              </a:ext>
            </a:extLst>
          </p:cNvPr>
          <p:cNvSpPr>
            <a:spLocks noGrp="1"/>
          </p:cNvSpPr>
          <p:nvPr>
            <p:ph idx="12" hasCustomPrompt="1"/>
          </p:nvPr>
        </p:nvSpPr>
        <p:spPr>
          <a:xfrm>
            <a:off x="3462290" y="2674396"/>
            <a:ext cx="2230029"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17" name="Content Placeholder 2">
            <a:extLst>
              <a:ext uri="{FF2B5EF4-FFF2-40B4-BE49-F238E27FC236}">
                <a16:creationId xmlns:a16="http://schemas.microsoft.com/office/drawing/2014/main" id="{D4DB30FF-E82C-424F-A06C-EFC3CFC45E36}"/>
              </a:ext>
            </a:extLst>
          </p:cNvPr>
          <p:cNvSpPr>
            <a:spLocks noGrp="1"/>
          </p:cNvSpPr>
          <p:nvPr>
            <p:ph idx="13" hasCustomPrompt="1"/>
          </p:nvPr>
        </p:nvSpPr>
        <p:spPr>
          <a:xfrm>
            <a:off x="6047636" y="1686756"/>
            <a:ext cx="2375055" cy="754602"/>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8" name="Content Placeholder 2">
            <a:extLst>
              <a:ext uri="{FF2B5EF4-FFF2-40B4-BE49-F238E27FC236}">
                <a16:creationId xmlns:a16="http://schemas.microsoft.com/office/drawing/2014/main" id="{36DC4408-89C4-4D74-957E-B2A4D59F76AE}"/>
              </a:ext>
            </a:extLst>
          </p:cNvPr>
          <p:cNvSpPr>
            <a:spLocks noGrp="1"/>
          </p:cNvSpPr>
          <p:nvPr>
            <p:ph idx="14" hasCustomPrompt="1"/>
          </p:nvPr>
        </p:nvSpPr>
        <p:spPr>
          <a:xfrm>
            <a:off x="6047636" y="2674396"/>
            <a:ext cx="2375055"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p:nvPr userDrawn="1"/>
        </p:nvCxnSpPr>
        <p:spPr>
          <a:xfrm>
            <a:off x="5854823" y="1679383"/>
            <a:ext cx="0" cy="426421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336E4CD-9037-4D69-A3E3-6380D9131A19}"/>
              </a:ext>
            </a:extLst>
          </p:cNvPr>
          <p:cNvCxnSpPr/>
          <p:nvPr userDrawn="1"/>
        </p:nvCxnSpPr>
        <p:spPr>
          <a:xfrm>
            <a:off x="3282518" y="1679383"/>
            <a:ext cx="0" cy="426421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944143A-0CC6-6041-BD38-4C994DA8E0B2}"/>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20" name="Picture 19" descr="The University of Iowa">
            <a:extLst>
              <a:ext uri="{FF2B5EF4-FFF2-40B4-BE49-F238E27FC236}">
                <a16:creationId xmlns:a16="http://schemas.microsoft.com/office/drawing/2014/main" id="{2A845926-60C8-4F49-ABF0-3DC9E8370DA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22" name="Footer Placeholder 4">
            <a:extLst>
              <a:ext uri="{FF2B5EF4-FFF2-40B4-BE49-F238E27FC236}">
                <a16:creationId xmlns:a16="http://schemas.microsoft.com/office/drawing/2014/main" id="{207D8975-2D7E-8541-B9BA-B4ACB2453DEA}"/>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2851774748"/>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7" orient="horz" pos="3744" userDrawn="1">
          <p15:clr>
            <a:srgbClr val="FBAE40"/>
          </p15:clr>
        </p15:guide>
        <p15:guide id="8" orient="horz" pos="697" userDrawn="1">
          <p15:clr>
            <a:srgbClr val="FBAE40"/>
          </p15:clr>
        </p15:guide>
        <p15:guide id="9" orient="horz" pos="240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our Column Text Layout">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D42FEC1B-FCF8-4508-B227-27323879AC52}"/>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6" y="1686758"/>
            <a:ext cx="1769150" cy="754602"/>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714376" y="2674398"/>
            <a:ext cx="1769150"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1" name="Straight Connector 10">
            <a:extLst>
              <a:ext uri="{FF2B5EF4-FFF2-40B4-BE49-F238E27FC236}">
                <a16:creationId xmlns:a16="http://schemas.microsoft.com/office/drawing/2014/main" id="{7336E4CD-9037-4D69-A3E3-6380D9131A19}"/>
              </a:ext>
            </a:extLst>
          </p:cNvPr>
          <p:cNvCxnSpPr/>
          <p:nvPr userDrawn="1"/>
        </p:nvCxnSpPr>
        <p:spPr>
          <a:xfrm>
            <a:off x="2643188" y="1686757"/>
            <a:ext cx="0" cy="42568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700A296A-0A06-4FFB-B935-517187294F6B}"/>
              </a:ext>
            </a:extLst>
          </p:cNvPr>
          <p:cNvSpPr>
            <a:spLocks noGrp="1"/>
          </p:cNvSpPr>
          <p:nvPr>
            <p:ph idx="11" hasCustomPrompt="1"/>
          </p:nvPr>
        </p:nvSpPr>
        <p:spPr>
          <a:xfrm>
            <a:off x="2802850" y="1686756"/>
            <a:ext cx="1611570" cy="754602"/>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6" name="Content Placeholder 2">
            <a:extLst>
              <a:ext uri="{FF2B5EF4-FFF2-40B4-BE49-F238E27FC236}">
                <a16:creationId xmlns:a16="http://schemas.microsoft.com/office/drawing/2014/main" id="{4DA600F9-1950-41BD-ACB3-21F2B5AE9494}"/>
              </a:ext>
            </a:extLst>
          </p:cNvPr>
          <p:cNvSpPr>
            <a:spLocks noGrp="1"/>
          </p:cNvSpPr>
          <p:nvPr>
            <p:ph idx="12" hasCustomPrompt="1"/>
          </p:nvPr>
        </p:nvSpPr>
        <p:spPr>
          <a:xfrm>
            <a:off x="2802851" y="2674396"/>
            <a:ext cx="1611570"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p:nvPr userDrawn="1"/>
        </p:nvCxnSpPr>
        <p:spPr>
          <a:xfrm>
            <a:off x="4572000" y="1686759"/>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4DB30FF-E82C-424F-A06C-EFC3CFC45E36}"/>
              </a:ext>
            </a:extLst>
          </p:cNvPr>
          <p:cNvSpPr>
            <a:spLocks noGrp="1"/>
          </p:cNvSpPr>
          <p:nvPr>
            <p:ph idx="13" hasCustomPrompt="1"/>
          </p:nvPr>
        </p:nvSpPr>
        <p:spPr>
          <a:xfrm>
            <a:off x="4729580" y="1686756"/>
            <a:ext cx="1611570" cy="754602"/>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8" name="Content Placeholder 2">
            <a:extLst>
              <a:ext uri="{FF2B5EF4-FFF2-40B4-BE49-F238E27FC236}">
                <a16:creationId xmlns:a16="http://schemas.microsoft.com/office/drawing/2014/main" id="{36DC4408-89C4-4D74-957E-B2A4D59F76AE}"/>
              </a:ext>
            </a:extLst>
          </p:cNvPr>
          <p:cNvSpPr>
            <a:spLocks noGrp="1"/>
          </p:cNvSpPr>
          <p:nvPr>
            <p:ph idx="14" hasCustomPrompt="1"/>
          </p:nvPr>
        </p:nvSpPr>
        <p:spPr>
          <a:xfrm>
            <a:off x="4729581" y="2674396"/>
            <a:ext cx="1611570"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p:nvPr userDrawn="1"/>
        </p:nvCxnSpPr>
        <p:spPr>
          <a:xfrm>
            <a:off x="6505575" y="1686757"/>
            <a:ext cx="0" cy="42568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A07502CC-5B90-4BCF-B63B-36D026C9AE96}"/>
              </a:ext>
            </a:extLst>
          </p:cNvPr>
          <p:cNvSpPr>
            <a:spLocks noGrp="1"/>
          </p:cNvSpPr>
          <p:nvPr>
            <p:ph idx="15" hasCustomPrompt="1"/>
          </p:nvPr>
        </p:nvSpPr>
        <p:spPr>
          <a:xfrm>
            <a:off x="6656311" y="1676706"/>
            <a:ext cx="1769150" cy="754602"/>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p:ph idx="16" hasCustomPrompt="1"/>
          </p:nvPr>
        </p:nvSpPr>
        <p:spPr>
          <a:xfrm>
            <a:off x="6656311" y="2664346"/>
            <a:ext cx="1769150" cy="326920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21" name="Rectangle 20">
            <a:extLst>
              <a:ext uri="{FF2B5EF4-FFF2-40B4-BE49-F238E27FC236}">
                <a16:creationId xmlns:a16="http://schemas.microsoft.com/office/drawing/2014/main" id="{55DF11BA-BD6E-E14D-A115-587308DBF4A7}"/>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24" name="Picture 23" descr="The University of Iowa">
            <a:extLst>
              <a:ext uri="{FF2B5EF4-FFF2-40B4-BE49-F238E27FC236}">
                <a16:creationId xmlns:a16="http://schemas.microsoft.com/office/drawing/2014/main" id="{B052AD83-662D-804A-9C50-78BD2D9F776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25" name="Footer Placeholder 4">
            <a:extLst>
              <a:ext uri="{FF2B5EF4-FFF2-40B4-BE49-F238E27FC236}">
                <a16:creationId xmlns:a16="http://schemas.microsoft.com/office/drawing/2014/main" id="{09F774AF-F9D8-314F-ADA4-4C6BF856754D}"/>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1772614730"/>
      </p:ext>
    </p:extLst>
  </p:cSld>
  <p:clrMapOvr>
    <a:masterClrMapping/>
  </p:clrMapOvr>
  <p:extLst>
    <p:ext uri="{DCECCB84-F9BA-43D5-87BE-67443E8EF086}">
      <p15:sldGuideLst xmlns:p15="http://schemas.microsoft.com/office/powerpoint/2012/main">
        <p15:guide id="1" orient="horz" pos="2400" userDrawn="1">
          <p15:clr>
            <a:srgbClr val="FBAE40"/>
          </p15:clr>
        </p15:guide>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x1 Grid Layout">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F83F529D-C880-45A0-81D8-FD2CC04E07D8}"/>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6" y="1686758"/>
            <a:ext cx="7716440" cy="329184"/>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userDrawn="1">
            <p:ph idx="10" hasCustomPrompt="1"/>
          </p:nvPr>
        </p:nvSpPr>
        <p:spPr>
          <a:xfrm>
            <a:off x="714376" y="2120010"/>
            <a:ext cx="7716440" cy="754602"/>
          </a:xfrm>
        </p:spPr>
        <p:txBody>
          <a:bodyPr lIns="0" tIns="0" rIns="0" bIns="0">
            <a:normAutofit/>
          </a:bodyPr>
          <a:lstStyle>
            <a:lvl1pPr marL="0" marR="0" indent="0" algn="l" defTabSz="685800" rtl="0" eaLnBrk="1" fontAlgn="auto" latinLnBrk="0" hangingPunct="1">
              <a:lnSpc>
                <a:spcPct val="100000"/>
              </a:lnSpc>
              <a:spcBef>
                <a:spcPts val="750"/>
              </a:spcBef>
              <a:spcAft>
                <a:spcPts val="0"/>
              </a:spcAft>
              <a:buClrTx/>
              <a:buSzPct val="95000"/>
              <a:buFont typeface="Arial" panose="020B0604020202020204" pitchFamily="34" charset="0"/>
              <a:buNone/>
              <a:tabLst/>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marL="0" marR="0" lvl="0" indent="0" algn="l" defTabSz="685800" rtl="0" eaLnBrk="1" fontAlgn="auto" latinLnBrk="0" hangingPunct="1">
              <a:lnSpc>
                <a:spcPct val="100000"/>
              </a:lnSpc>
              <a:spcBef>
                <a:spcPts val="750"/>
              </a:spcBef>
              <a:spcAft>
                <a:spcPts val="0"/>
              </a:spcAft>
              <a:buClrTx/>
              <a:buSzPct val="95000"/>
              <a:buFont typeface="Arial" panose="020B0604020202020204" pitchFamily="34" charset="0"/>
              <a:buNone/>
              <a:tabLst/>
              <a:defRPr/>
            </a:pPr>
            <a:r>
              <a:rPr lang="en-US"/>
              <a:t>Click to edit row text</a:t>
            </a:r>
          </a:p>
          <a:p>
            <a:pPr lvl="0"/>
            <a:endParaRPr lang="en-US"/>
          </a:p>
        </p:txBody>
      </p:sp>
      <p:cxnSp>
        <p:nvCxnSpPr>
          <p:cNvPr id="9" name="Straight Connector 8">
            <a:extLst>
              <a:ext uri="{FF2B5EF4-FFF2-40B4-BE49-F238E27FC236}">
                <a16:creationId xmlns:a16="http://schemas.microsoft.com/office/drawing/2014/main" id="{6FCD7C05-8E7C-4679-B83F-CDDB1BDA2031}"/>
              </a:ext>
            </a:extLst>
          </p:cNvPr>
          <p:cNvCxnSpPr/>
          <p:nvPr userDrawn="1"/>
        </p:nvCxnSpPr>
        <p:spPr>
          <a:xfrm>
            <a:off x="711994" y="3038019"/>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6BC08D86-557A-4EB7-B2A4-0782689B99D1}"/>
              </a:ext>
            </a:extLst>
          </p:cNvPr>
          <p:cNvSpPr>
            <a:spLocks noGrp="1"/>
          </p:cNvSpPr>
          <p:nvPr>
            <p:ph idx="11" hasCustomPrompt="1"/>
          </p:nvPr>
        </p:nvSpPr>
        <p:spPr>
          <a:xfrm>
            <a:off x="714377" y="3211376"/>
            <a:ext cx="7716440" cy="328016"/>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35" name="Content Placeholder 2">
            <a:extLst>
              <a:ext uri="{FF2B5EF4-FFF2-40B4-BE49-F238E27FC236}">
                <a16:creationId xmlns:a16="http://schemas.microsoft.com/office/drawing/2014/main" id="{123E50C5-092D-4191-9A0B-F3C51561D562}"/>
              </a:ext>
            </a:extLst>
          </p:cNvPr>
          <p:cNvSpPr>
            <a:spLocks noGrp="1"/>
          </p:cNvSpPr>
          <p:nvPr>
            <p:ph idx="12" hasCustomPrompt="1"/>
          </p:nvPr>
        </p:nvSpPr>
        <p:spPr>
          <a:xfrm>
            <a:off x="714378" y="3644628"/>
            <a:ext cx="7716440" cy="75460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32" name="Straight Connector 31">
            <a:extLst>
              <a:ext uri="{FF2B5EF4-FFF2-40B4-BE49-F238E27FC236}">
                <a16:creationId xmlns:a16="http://schemas.microsoft.com/office/drawing/2014/main" id="{3C85CAC7-8545-4ED7-8312-FBC92F7F9DA5}"/>
              </a:ext>
            </a:extLst>
          </p:cNvPr>
          <p:cNvCxnSpPr/>
          <p:nvPr userDrawn="1"/>
        </p:nvCxnSpPr>
        <p:spPr>
          <a:xfrm>
            <a:off x="713184" y="4580501"/>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3E524A13-F71C-45F7-92E6-985C4CB9E331}"/>
              </a:ext>
            </a:extLst>
          </p:cNvPr>
          <p:cNvSpPr>
            <a:spLocks noGrp="1"/>
          </p:cNvSpPr>
          <p:nvPr>
            <p:ph idx="13" hasCustomPrompt="1"/>
          </p:nvPr>
        </p:nvSpPr>
        <p:spPr>
          <a:xfrm>
            <a:off x="714379" y="4693705"/>
            <a:ext cx="7716440"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37" name="Content Placeholder 2">
            <a:extLst>
              <a:ext uri="{FF2B5EF4-FFF2-40B4-BE49-F238E27FC236}">
                <a16:creationId xmlns:a16="http://schemas.microsoft.com/office/drawing/2014/main" id="{7CA7FF6D-951D-4682-9C40-A6BB36ABEA84}"/>
              </a:ext>
            </a:extLst>
          </p:cNvPr>
          <p:cNvSpPr>
            <a:spLocks noGrp="1"/>
          </p:cNvSpPr>
          <p:nvPr>
            <p:ph idx="14" hasCustomPrompt="1"/>
          </p:nvPr>
        </p:nvSpPr>
        <p:spPr>
          <a:xfrm>
            <a:off x="714379" y="5126956"/>
            <a:ext cx="7716440" cy="75460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15" name="Rectangle 14">
            <a:extLst>
              <a:ext uri="{FF2B5EF4-FFF2-40B4-BE49-F238E27FC236}">
                <a16:creationId xmlns:a16="http://schemas.microsoft.com/office/drawing/2014/main" id="{55E76717-4761-EC4B-BDB1-C130638E59C3}"/>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17" name="Picture 16" descr="The University of Iowa">
            <a:extLst>
              <a:ext uri="{FF2B5EF4-FFF2-40B4-BE49-F238E27FC236}">
                <a16:creationId xmlns:a16="http://schemas.microsoft.com/office/drawing/2014/main" id="{34AAC5E4-D04D-AA43-9A77-008D2409BEC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8" name="Footer Placeholder 4">
            <a:extLst>
              <a:ext uri="{FF2B5EF4-FFF2-40B4-BE49-F238E27FC236}">
                <a16:creationId xmlns:a16="http://schemas.microsoft.com/office/drawing/2014/main" id="{795C6E8E-B090-754E-BB4D-53EC4364AED0}"/>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840878860"/>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guide id="8" orient="horz" pos="240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x2 Grid Layout">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A9A771B-4FFF-4EBF-A07A-0D6292AC2FE3}"/>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6" y="1686759"/>
            <a:ext cx="3566879"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userDrawn="1">
            <p:ph idx="10" hasCustomPrompt="1"/>
          </p:nvPr>
        </p:nvSpPr>
        <p:spPr>
          <a:xfrm>
            <a:off x="714376" y="2120010"/>
            <a:ext cx="3566879" cy="75460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9" name="Straight Connector 8">
            <a:extLst>
              <a:ext uri="{FF2B5EF4-FFF2-40B4-BE49-F238E27FC236}">
                <a16:creationId xmlns:a16="http://schemas.microsoft.com/office/drawing/2014/main" id="{6FCD7C05-8E7C-4679-B83F-CDDB1BDA2031}"/>
              </a:ext>
            </a:extLst>
          </p:cNvPr>
          <p:cNvCxnSpPr/>
          <p:nvPr userDrawn="1"/>
        </p:nvCxnSpPr>
        <p:spPr>
          <a:xfrm>
            <a:off x="711994" y="3098307"/>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6BC08D86-557A-4EB7-B2A4-0782689B99D1}"/>
              </a:ext>
            </a:extLst>
          </p:cNvPr>
          <p:cNvSpPr>
            <a:spLocks noGrp="1"/>
          </p:cNvSpPr>
          <p:nvPr>
            <p:ph idx="11" hasCustomPrompt="1"/>
          </p:nvPr>
        </p:nvSpPr>
        <p:spPr>
          <a:xfrm>
            <a:off x="714377" y="3221424"/>
            <a:ext cx="3566879" cy="328016"/>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35" name="Content Placeholder 2">
            <a:extLst>
              <a:ext uri="{FF2B5EF4-FFF2-40B4-BE49-F238E27FC236}">
                <a16:creationId xmlns:a16="http://schemas.microsoft.com/office/drawing/2014/main" id="{123E50C5-092D-4191-9A0B-F3C51561D562}"/>
              </a:ext>
            </a:extLst>
          </p:cNvPr>
          <p:cNvSpPr>
            <a:spLocks noGrp="1"/>
          </p:cNvSpPr>
          <p:nvPr>
            <p:ph idx="12" hasCustomPrompt="1"/>
          </p:nvPr>
        </p:nvSpPr>
        <p:spPr>
          <a:xfrm>
            <a:off x="714378" y="3654675"/>
            <a:ext cx="3566879" cy="75895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32" name="Straight Connector 31">
            <a:extLst>
              <a:ext uri="{FF2B5EF4-FFF2-40B4-BE49-F238E27FC236}">
                <a16:creationId xmlns:a16="http://schemas.microsoft.com/office/drawing/2014/main" id="{3C85CAC7-8545-4ED7-8312-FBC92F7F9DA5}"/>
              </a:ext>
            </a:extLst>
          </p:cNvPr>
          <p:cNvCxnSpPr/>
          <p:nvPr userDrawn="1"/>
        </p:nvCxnSpPr>
        <p:spPr>
          <a:xfrm>
            <a:off x="713184" y="4520213"/>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3E524A13-F71C-45F7-92E6-985C4CB9E331}"/>
              </a:ext>
            </a:extLst>
          </p:cNvPr>
          <p:cNvSpPr>
            <a:spLocks noGrp="1"/>
          </p:cNvSpPr>
          <p:nvPr>
            <p:ph idx="13" hasCustomPrompt="1"/>
          </p:nvPr>
        </p:nvSpPr>
        <p:spPr>
          <a:xfrm>
            <a:off x="714379" y="4683657"/>
            <a:ext cx="3566879"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37" name="Content Placeholder 2">
            <a:extLst>
              <a:ext uri="{FF2B5EF4-FFF2-40B4-BE49-F238E27FC236}">
                <a16:creationId xmlns:a16="http://schemas.microsoft.com/office/drawing/2014/main" id="{7CA7FF6D-951D-4682-9C40-A6BB36ABEA84}"/>
              </a:ext>
            </a:extLst>
          </p:cNvPr>
          <p:cNvSpPr>
            <a:spLocks noGrp="1"/>
          </p:cNvSpPr>
          <p:nvPr>
            <p:ph idx="14" hasCustomPrompt="1"/>
          </p:nvPr>
        </p:nvSpPr>
        <p:spPr>
          <a:xfrm>
            <a:off x="714379" y="5116908"/>
            <a:ext cx="3566879" cy="75460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28" name="Straight Connector 27">
            <a:extLst>
              <a:ext uri="{FF2B5EF4-FFF2-40B4-BE49-F238E27FC236}">
                <a16:creationId xmlns:a16="http://schemas.microsoft.com/office/drawing/2014/main" id="{AA23041F-D604-4688-B75A-90D37AFDDB0E}"/>
              </a:ext>
            </a:extLst>
          </p:cNvPr>
          <p:cNvCxnSpPr/>
          <p:nvPr userDrawn="1"/>
        </p:nvCxnSpPr>
        <p:spPr>
          <a:xfrm>
            <a:off x="4572000" y="1686759"/>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F7B91F83-8428-4E5A-9C88-17829B687B77}"/>
              </a:ext>
            </a:extLst>
          </p:cNvPr>
          <p:cNvSpPr>
            <a:spLocks noGrp="1"/>
          </p:cNvSpPr>
          <p:nvPr>
            <p:ph idx="15" hasCustomPrompt="1"/>
          </p:nvPr>
        </p:nvSpPr>
        <p:spPr>
          <a:xfrm>
            <a:off x="4862772" y="1688512"/>
            <a:ext cx="3566879"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3" name="Content Placeholder 2">
            <a:extLst>
              <a:ext uri="{FF2B5EF4-FFF2-40B4-BE49-F238E27FC236}">
                <a16:creationId xmlns:a16="http://schemas.microsoft.com/office/drawing/2014/main" id="{ADB1D581-6D4C-4716-AE96-DBB4F953B95C}"/>
              </a:ext>
            </a:extLst>
          </p:cNvPr>
          <p:cNvSpPr>
            <a:spLocks noGrp="1"/>
          </p:cNvSpPr>
          <p:nvPr>
            <p:ph idx="16" hasCustomPrompt="1"/>
          </p:nvPr>
        </p:nvSpPr>
        <p:spPr>
          <a:xfrm>
            <a:off x="4862773" y="2121764"/>
            <a:ext cx="3566879" cy="75460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24" name="Content Placeholder 2">
            <a:extLst>
              <a:ext uri="{FF2B5EF4-FFF2-40B4-BE49-F238E27FC236}">
                <a16:creationId xmlns:a16="http://schemas.microsoft.com/office/drawing/2014/main" id="{279BA4B0-A083-4A1F-9D3B-A041B59E7C22}"/>
              </a:ext>
            </a:extLst>
          </p:cNvPr>
          <p:cNvSpPr>
            <a:spLocks noGrp="1"/>
          </p:cNvSpPr>
          <p:nvPr>
            <p:ph idx="17" hasCustomPrompt="1"/>
          </p:nvPr>
        </p:nvSpPr>
        <p:spPr>
          <a:xfrm>
            <a:off x="4862773" y="3223178"/>
            <a:ext cx="3566879" cy="328016"/>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5" name="Content Placeholder 2">
            <a:extLst>
              <a:ext uri="{FF2B5EF4-FFF2-40B4-BE49-F238E27FC236}">
                <a16:creationId xmlns:a16="http://schemas.microsoft.com/office/drawing/2014/main" id="{8FDD4A4D-E1FC-4E83-A8AA-A324B6B0E441}"/>
              </a:ext>
            </a:extLst>
          </p:cNvPr>
          <p:cNvSpPr>
            <a:spLocks noGrp="1"/>
          </p:cNvSpPr>
          <p:nvPr>
            <p:ph idx="18" hasCustomPrompt="1"/>
          </p:nvPr>
        </p:nvSpPr>
        <p:spPr>
          <a:xfrm>
            <a:off x="4862774" y="3656430"/>
            <a:ext cx="3566879" cy="75895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26" name="Content Placeholder 2">
            <a:extLst>
              <a:ext uri="{FF2B5EF4-FFF2-40B4-BE49-F238E27FC236}">
                <a16:creationId xmlns:a16="http://schemas.microsoft.com/office/drawing/2014/main" id="{DE8E7D5C-ACCB-47E6-A3F5-6F3F51A0F37F}"/>
              </a:ext>
            </a:extLst>
          </p:cNvPr>
          <p:cNvSpPr>
            <a:spLocks noGrp="1"/>
          </p:cNvSpPr>
          <p:nvPr>
            <p:ph idx="19" hasCustomPrompt="1"/>
          </p:nvPr>
        </p:nvSpPr>
        <p:spPr>
          <a:xfrm>
            <a:off x="4862775" y="4685411"/>
            <a:ext cx="3566879"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7" name="Content Placeholder 2">
            <a:extLst>
              <a:ext uri="{FF2B5EF4-FFF2-40B4-BE49-F238E27FC236}">
                <a16:creationId xmlns:a16="http://schemas.microsoft.com/office/drawing/2014/main" id="{659D9DC4-BB53-4441-9B74-84922B369948}"/>
              </a:ext>
            </a:extLst>
          </p:cNvPr>
          <p:cNvSpPr>
            <a:spLocks noGrp="1"/>
          </p:cNvSpPr>
          <p:nvPr>
            <p:ph idx="20" hasCustomPrompt="1"/>
          </p:nvPr>
        </p:nvSpPr>
        <p:spPr>
          <a:xfrm>
            <a:off x="4862776" y="5118662"/>
            <a:ext cx="3566879" cy="75460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29" name="Rectangle 28">
            <a:extLst>
              <a:ext uri="{FF2B5EF4-FFF2-40B4-BE49-F238E27FC236}">
                <a16:creationId xmlns:a16="http://schemas.microsoft.com/office/drawing/2014/main" id="{A774845D-2BF0-2740-9880-8D2B0EBB22B7}"/>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30" name="Picture 29" descr="The University of Iowa">
            <a:extLst>
              <a:ext uri="{FF2B5EF4-FFF2-40B4-BE49-F238E27FC236}">
                <a16:creationId xmlns:a16="http://schemas.microsoft.com/office/drawing/2014/main" id="{B5AA78D2-879D-BC4F-9774-9CE61C81AA4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31" name="Footer Placeholder 4">
            <a:extLst>
              <a:ext uri="{FF2B5EF4-FFF2-40B4-BE49-F238E27FC236}">
                <a16:creationId xmlns:a16="http://schemas.microsoft.com/office/drawing/2014/main" id="{95EBCFD2-248B-A44E-AEE6-8987ECBEC980}"/>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3435829950"/>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guide id="8" orient="horz" pos="240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x1 Grid Layout">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1EE2C71-E6FD-4A5F-BC00-7290049C4471}"/>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6" y="1686759"/>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userDrawn="1">
            <p:ph idx="10" hasCustomPrompt="1"/>
          </p:nvPr>
        </p:nvSpPr>
        <p:spPr>
          <a:xfrm>
            <a:off x="714377" y="2120011"/>
            <a:ext cx="3579002" cy="41714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9" name="Straight Connector 8">
            <a:extLst>
              <a:ext uri="{FF2B5EF4-FFF2-40B4-BE49-F238E27FC236}">
                <a16:creationId xmlns:a16="http://schemas.microsoft.com/office/drawing/2014/main" id="{6FCD7C05-8E7C-4679-B83F-CDDB1BDA2031}"/>
              </a:ext>
            </a:extLst>
          </p:cNvPr>
          <p:cNvCxnSpPr/>
          <p:nvPr userDrawn="1"/>
        </p:nvCxnSpPr>
        <p:spPr>
          <a:xfrm>
            <a:off x="711994" y="2660476"/>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FC9698A-599E-4227-BA19-18EFBBF3E0DD}"/>
              </a:ext>
            </a:extLst>
          </p:cNvPr>
          <p:cNvSpPr>
            <a:spLocks noGrp="1"/>
          </p:cNvSpPr>
          <p:nvPr>
            <p:ph idx="11" hasCustomPrompt="1"/>
          </p:nvPr>
        </p:nvSpPr>
        <p:spPr>
          <a:xfrm>
            <a:off x="715571" y="2803601"/>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18" name="Content Placeholder 2">
            <a:extLst>
              <a:ext uri="{FF2B5EF4-FFF2-40B4-BE49-F238E27FC236}">
                <a16:creationId xmlns:a16="http://schemas.microsoft.com/office/drawing/2014/main" id="{C4B470A9-B821-4D01-8FB4-31DF303421A9}"/>
              </a:ext>
            </a:extLst>
          </p:cNvPr>
          <p:cNvSpPr>
            <a:spLocks noGrp="1"/>
          </p:cNvSpPr>
          <p:nvPr>
            <p:ph idx="12" hasCustomPrompt="1"/>
          </p:nvPr>
        </p:nvSpPr>
        <p:spPr>
          <a:xfrm>
            <a:off x="715573" y="3236853"/>
            <a:ext cx="3579002" cy="42062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32" name="Straight Connector 31">
            <a:extLst>
              <a:ext uri="{FF2B5EF4-FFF2-40B4-BE49-F238E27FC236}">
                <a16:creationId xmlns:a16="http://schemas.microsoft.com/office/drawing/2014/main" id="{3C85CAC7-8545-4ED7-8312-FBC92F7F9DA5}"/>
              </a:ext>
            </a:extLst>
          </p:cNvPr>
          <p:cNvCxnSpPr/>
          <p:nvPr userDrawn="1"/>
        </p:nvCxnSpPr>
        <p:spPr>
          <a:xfrm>
            <a:off x="713184" y="3691764"/>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0C507C81-6817-4069-BC84-0CE4705AE16C}"/>
              </a:ext>
            </a:extLst>
          </p:cNvPr>
          <p:cNvSpPr>
            <a:spLocks noGrp="1"/>
          </p:cNvSpPr>
          <p:nvPr>
            <p:ph idx="15" hasCustomPrompt="1"/>
          </p:nvPr>
        </p:nvSpPr>
        <p:spPr>
          <a:xfrm>
            <a:off x="715574" y="3870141"/>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3" name="Content Placeholder 2">
            <a:extLst>
              <a:ext uri="{FF2B5EF4-FFF2-40B4-BE49-F238E27FC236}">
                <a16:creationId xmlns:a16="http://schemas.microsoft.com/office/drawing/2014/main" id="{94103820-8C7A-497C-BCBA-2CFEB4549C83}"/>
              </a:ext>
            </a:extLst>
          </p:cNvPr>
          <p:cNvSpPr>
            <a:spLocks noGrp="1"/>
          </p:cNvSpPr>
          <p:nvPr>
            <p:ph idx="16" hasCustomPrompt="1"/>
          </p:nvPr>
        </p:nvSpPr>
        <p:spPr>
          <a:xfrm>
            <a:off x="715576" y="4303394"/>
            <a:ext cx="3579002" cy="42062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16" name="Straight Connector 15">
            <a:extLst>
              <a:ext uri="{FF2B5EF4-FFF2-40B4-BE49-F238E27FC236}">
                <a16:creationId xmlns:a16="http://schemas.microsoft.com/office/drawing/2014/main" id="{1F1CE437-6AD8-4170-8DC8-66894266CE06}"/>
              </a:ext>
            </a:extLst>
          </p:cNvPr>
          <p:cNvCxnSpPr/>
          <p:nvPr userDrawn="1"/>
        </p:nvCxnSpPr>
        <p:spPr>
          <a:xfrm>
            <a:off x="714380" y="4785197"/>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0C02F409-DCF5-4241-BB5E-6E37CC8D3518}"/>
              </a:ext>
            </a:extLst>
          </p:cNvPr>
          <p:cNvSpPr>
            <a:spLocks noGrp="1"/>
          </p:cNvSpPr>
          <p:nvPr>
            <p:ph idx="13" hasCustomPrompt="1"/>
          </p:nvPr>
        </p:nvSpPr>
        <p:spPr>
          <a:xfrm>
            <a:off x="715573" y="4988550"/>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0" name="Content Placeholder 2">
            <a:extLst>
              <a:ext uri="{FF2B5EF4-FFF2-40B4-BE49-F238E27FC236}">
                <a16:creationId xmlns:a16="http://schemas.microsoft.com/office/drawing/2014/main" id="{2AC426E8-7005-475F-BC32-B5F0BA7A8A4C}"/>
              </a:ext>
            </a:extLst>
          </p:cNvPr>
          <p:cNvSpPr>
            <a:spLocks noGrp="1"/>
          </p:cNvSpPr>
          <p:nvPr>
            <p:ph idx="14" hasCustomPrompt="1"/>
          </p:nvPr>
        </p:nvSpPr>
        <p:spPr>
          <a:xfrm>
            <a:off x="715574" y="5421802"/>
            <a:ext cx="3579002" cy="41714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cxnSp>
        <p:nvCxnSpPr>
          <p:cNvPr id="34" name="Straight Connector 33">
            <a:extLst>
              <a:ext uri="{FF2B5EF4-FFF2-40B4-BE49-F238E27FC236}">
                <a16:creationId xmlns:a16="http://schemas.microsoft.com/office/drawing/2014/main" id="{8222804C-AFDD-4E8C-BFDC-31326A2127FA}"/>
              </a:ext>
            </a:extLst>
          </p:cNvPr>
          <p:cNvCxnSpPr/>
          <p:nvPr userDrawn="1"/>
        </p:nvCxnSpPr>
        <p:spPr>
          <a:xfrm>
            <a:off x="4572000" y="1686759"/>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Content Placeholder 2">
            <a:extLst>
              <a:ext uri="{FF2B5EF4-FFF2-40B4-BE49-F238E27FC236}">
                <a16:creationId xmlns:a16="http://schemas.microsoft.com/office/drawing/2014/main" id="{66342B0E-1F8B-4D4C-ABA7-E43BC2B3F4AE}"/>
              </a:ext>
            </a:extLst>
          </p:cNvPr>
          <p:cNvSpPr>
            <a:spLocks noGrp="1"/>
          </p:cNvSpPr>
          <p:nvPr>
            <p:ph idx="17" hasCustomPrompt="1"/>
          </p:nvPr>
        </p:nvSpPr>
        <p:spPr>
          <a:xfrm>
            <a:off x="4850622" y="1688232"/>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5" name="Content Placeholder 2">
            <a:extLst>
              <a:ext uri="{FF2B5EF4-FFF2-40B4-BE49-F238E27FC236}">
                <a16:creationId xmlns:a16="http://schemas.microsoft.com/office/drawing/2014/main" id="{FCF3285B-83DB-4917-9F24-EC0C964DE403}"/>
              </a:ext>
            </a:extLst>
          </p:cNvPr>
          <p:cNvSpPr>
            <a:spLocks noGrp="1"/>
          </p:cNvSpPr>
          <p:nvPr>
            <p:ph idx="18" hasCustomPrompt="1"/>
          </p:nvPr>
        </p:nvSpPr>
        <p:spPr>
          <a:xfrm>
            <a:off x="4850623" y="2121485"/>
            <a:ext cx="3579002" cy="41714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26" name="Content Placeholder 2">
            <a:extLst>
              <a:ext uri="{FF2B5EF4-FFF2-40B4-BE49-F238E27FC236}">
                <a16:creationId xmlns:a16="http://schemas.microsoft.com/office/drawing/2014/main" id="{8C88D8B1-0044-4EC5-B4CD-DB1095F378A4}"/>
              </a:ext>
            </a:extLst>
          </p:cNvPr>
          <p:cNvSpPr>
            <a:spLocks noGrp="1"/>
          </p:cNvSpPr>
          <p:nvPr>
            <p:ph idx="19" hasCustomPrompt="1"/>
          </p:nvPr>
        </p:nvSpPr>
        <p:spPr>
          <a:xfrm>
            <a:off x="4851817" y="2805075"/>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7" name="Content Placeholder 2">
            <a:extLst>
              <a:ext uri="{FF2B5EF4-FFF2-40B4-BE49-F238E27FC236}">
                <a16:creationId xmlns:a16="http://schemas.microsoft.com/office/drawing/2014/main" id="{9F6100E2-DAE8-4111-AF37-8909AA389FC1}"/>
              </a:ext>
            </a:extLst>
          </p:cNvPr>
          <p:cNvSpPr>
            <a:spLocks noGrp="1"/>
          </p:cNvSpPr>
          <p:nvPr>
            <p:ph idx="20" hasCustomPrompt="1"/>
          </p:nvPr>
        </p:nvSpPr>
        <p:spPr>
          <a:xfrm>
            <a:off x="4851819" y="3238327"/>
            <a:ext cx="3579002" cy="42062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30" name="Content Placeholder 2">
            <a:extLst>
              <a:ext uri="{FF2B5EF4-FFF2-40B4-BE49-F238E27FC236}">
                <a16:creationId xmlns:a16="http://schemas.microsoft.com/office/drawing/2014/main" id="{C0B1E9EC-56B4-4514-B189-24BD47F549F3}"/>
              </a:ext>
            </a:extLst>
          </p:cNvPr>
          <p:cNvSpPr>
            <a:spLocks noGrp="1"/>
          </p:cNvSpPr>
          <p:nvPr>
            <p:ph idx="23" hasCustomPrompt="1"/>
          </p:nvPr>
        </p:nvSpPr>
        <p:spPr>
          <a:xfrm>
            <a:off x="4851820" y="3871616"/>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31" name="Content Placeholder 2">
            <a:extLst>
              <a:ext uri="{FF2B5EF4-FFF2-40B4-BE49-F238E27FC236}">
                <a16:creationId xmlns:a16="http://schemas.microsoft.com/office/drawing/2014/main" id="{F685484E-408B-4771-9259-BAAC2A6E6017}"/>
              </a:ext>
            </a:extLst>
          </p:cNvPr>
          <p:cNvSpPr>
            <a:spLocks noGrp="1"/>
          </p:cNvSpPr>
          <p:nvPr>
            <p:ph idx="24" hasCustomPrompt="1"/>
          </p:nvPr>
        </p:nvSpPr>
        <p:spPr>
          <a:xfrm>
            <a:off x="4851822" y="4304868"/>
            <a:ext cx="3579002" cy="420624"/>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28" name="Content Placeholder 2">
            <a:extLst>
              <a:ext uri="{FF2B5EF4-FFF2-40B4-BE49-F238E27FC236}">
                <a16:creationId xmlns:a16="http://schemas.microsoft.com/office/drawing/2014/main" id="{0EE05AF1-1486-45F2-B87D-2AE555B8D1CB}"/>
              </a:ext>
            </a:extLst>
          </p:cNvPr>
          <p:cNvSpPr>
            <a:spLocks noGrp="1"/>
          </p:cNvSpPr>
          <p:nvPr>
            <p:ph idx="21" hasCustomPrompt="1"/>
          </p:nvPr>
        </p:nvSpPr>
        <p:spPr>
          <a:xfrm>
            <a:off x="4851819" y="4990024"/>
            <a:ext cx="3579002" cy="319591"/>
          </a:xfrm>
        </p:spPr>
        <p:txBody>
          <a:bodyPr lIns="0" tIns="0" rIns="0" bIns="0">
            <a:no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header</a:t>
            </a:r>
          </a:p>
        </p:txBody>
      </p:sp>
      <p:sp>
        <p:nvSpPr>
          <p:cNvPr id="29" name="Content Placeholder 2">
            <a:extLst>
              <a:ext uri="{FF2B5EF4-FFF2-40B4-BE49-F238E27FC236}">
                <a16:creationId xmlns:a16="http://schemas.microsoft.com/office/drawing/2014/main" id="{52C4B0E5-3C7E-4BC2-AA92-4156C26C91FF}"/>
              </a:ext>
            </a:extLst>
          </p:cNvPr>
          <p:cNvSpPr>
            <a:spLocks noGrp="1"/>
          </p:cNvSpPr>
          <p:nvPr>
            <p:ph idx="22" hasCustomPrompt="1"/>
          </p:nvPr>
        </p:nvSpPr>
        <p:spPr>
          <a:xfrm>
            <a:off x="4851820" y="5423276"/>
            <a:ext cx="3579002" cy="41714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row text</a:t>
            </a:r>
          </a:p>
        </p:txBody>
      </p:sp>
      <p:sp>
        <p:nvSpPr>
          <p:cNvPr id="33" name="Rectangle 32">
            <a:extLst>
              <a:ext uri="{FF2B5EF4-FFF2-40B4-BE49-F238E27FC236}">
                <a16:creationId xmlns:a16="http://schemas.microsoft.com/office/drawing/2014/main" id="{A5480C56-313A-5C4D-A02B-5C10621A5061}"/>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35" name="Picture 34" descr="The University of Iowa">
            <a:extLst>
              <a:ext uri="{FF2B5EF4-FFF2-40B4-BE49-F238E27FC236}">
                <a16:creationId xmlns:a16="http://schemas.microsoft.com/office/drawing/2014/main" id="{2DA8F900-4BB3-134B-A7DE-0A6F63695305}"/>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36" name="Footer Placeholder 4">
            <a:extLst>
              <a:ext uri="{FF2B5EF4-FFF2-40B4-BE49-F238E27FC236}">
                <a16:creationId xmlns:a16="http://schemas.microsoft.com/office/drawing/2014/main" id="{B5B719EA-A20E-994C-8EEE-69E62E50742C}"/>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868536204"/>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guide id="8" orient="horz" pos="240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x2 Grid Layout">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F947D672-DDE7-4F36-B79C-4245C5D115ED}"/>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5" y="1756430"/>
            <a:ext cx="3600168" cy="374036"/>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714376" y="2237816"/>
            <a:ext cx="3600164" cy="120057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8" name="Straight Connector 7">
            <a:extLst>
              <a:ext uri="{FF2B5EF4-FFF2-40B4-BE49-F238E27FC236}">
                <a16:creationId xmlns:a16="http://schemas.microsoft.com/office/drawing/2014/main" id="{69FB9F7B-CC85-4936-BE2A-DF6B8BF46018}"/>
              </a:ext>
            </a:extLst>
          </p:cNvPr>
          <p:cNvCxnSpPr/>
          <p:nvPr userDrawn="1"/>
        </p:nvCxnSpPr>
        <p:spPr>
          <a:xfrm>
            <a:off x="711994" y="3790765"/>
            <a:ext cx="771763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FDFA8ABE-0B6C-4930-94A9-A2BB4166E51F}"/>
              </a:ext>
            </a:extLst>
          </p:cNvPr>
          <p:cNvSpPr>
            <a:spLocks noGrp="1"/>
          </p:cNvSpPr>
          <p:nvPr>
            <p:ph idx="17" hasCustomPrompt="1"/>
          </p:nvPr>
        </p:nvSpPr>
        <p:spPr>
          <a:xfrm>
            <a:off x="718539" y="4109427"/>
            <a:ext cx="3600168" cy="374036"/>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24" name="Content Placeholder 2">
            <a:extLst>
              <a:ext uri="{FF2B5EF4-FFF2-40B4-BE49-F238E27FC236}">
                <a16:creationId xmlns:a16="http://schemas.microsoft.com/office/drawing/2014/main" id="{47E91DB8-4856-4AED-8362-60627F681EE8}"/>
              </a:ext>
            </a:extLst>
          </p:cNvPr>
          <p:cNvSpPr>
            <a:spLocks noGrp="1"/>
          </p:cNvSpPr>
          <p:nvPr>
            <p:ph idx="18" hasCustomPrompt="1"/>
          </p:nvPr>
        </p:nvSpPr>
        <p:spPr>
          <a:xfrm>
            <a:off x="718540" y="4590814"/>
            <a:ext cx="3600164" cy="118197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a:cxnSpLocks/>
          </p:cNvCxnSpPr>
          <p:nvPr userDrawn="1"/>
        </p:nvCxnSpPr>
        <p:spPr>
          <a:xfrm>
            <a:off x="4572000" y="1679385"/>
            <a:ext cx="0" cy="427276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A07502CC-5B90-4BCF-B63B-36D026C9AE96}"/>
              </a:ext>
            </a:extLst>
          </p:cNvPr>
          <p:cNvSpPr>
            <a:spLocks noGrp="1"/>
          </p:cNvSpPr>
          <p:nvPr>
            <p:ph idx="15" hasCustomPrompt="1"/>
          </p:nvPr>
        </p:nvSpPr>
        <p:spPr>
          <a:xfrm>
            <a:off x="4825293" y="1746378"/>
            <a:ext cx="3600168" cy="374036"/>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p:ph idx="16" hasCustomPrompt="1"/>
          </p:nvPr>
        </p:nvSpPr>
        <p:spPr>
          <a:xfrm>
            <a:off x="4825294" y="2227764"/>
            <a:ext cx="3600168" cy="120057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25" name="Content Placeholder 2">
            <a:extLst>
              <a:ext uri="{FF2B5EF4-FFF2-40B4-BE49-F238E27FC236}">
                <a16:creationId xmlns:a16="http://schemas.microsoft.com/office/drawing/2014/main" id="{76BD4A33-C7CC-4380-A2BB-ECC6C2FB7225}"/>
              </a:ext>
            </a:extLst>
          </p:cNvPr>
          <p:cNvSpPr>
            <a:spLocks noGrp="1"/>
          </p:cNvSpPr>
          <p:nvPr>
            <p:ph idx="19" hasCustomPrompt="1"/>
          </p:nvPr>
        </p:nvSpPr>
        <p:spPr>
          <a:xfrm>
            <a:off x="4829457" y="4099375"/>
            <a:ext cx="3600168" cy="374036"/>
          </a:xfrm>
        </p:spPr>
        <p:txBody>
          <a:bodyPr lIns="0" tIns="0" rIns="0" bIns="0">
            <a:normAutofit/>
          </a:bodyPr>
          <a:lstStyle>
            <a:lvl1pPr marL="0" indent="0">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26" name="Content Placeholder 2">
            <a:extLst>
              <a:ext uri="{FF2B5EF4-FFF2-40B4-BE49-F238E27FC236}">
                <a16:creationId xmlns:a16="http://schemas.microsoft.com/office/drawing/2014/main" id="{4CD0BB64-6643-42CE-AFE7-372305F21233}"/>
              </a:ext>
            </a:extLst>
          </p:cNvPr>
          <p:cNvSpPr>
            <a:spLocks noGrp="1"/>
          </p:cNvSpPr>
          <p:nvPr>
            <p:ph idx="20" hasCustomPrompt="1"/>
          </p:nvPr>
        </p:nvSpPr>
        <p:spPr>
          <a:xfrm>
            <a:off x="4829458" y="4580761"/>
            <a:ext cx="3600168" cy="120057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21" name="Rectangle 20">
            <a:extLst>
              <a:ext uri="{FF2B5EF4-FFF2-40B4-BE49-F238E27FC236}">
                <a16:creationId xmlns:a16="http://schemas.microsoft.com/office/drawing/2014/main" id="{D8D606F0-071A-A842-B316-9BEBD143AC36}"/>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17" name="Picture 16" descr="The University of Iowa">
            <a:extLst>
              <a:ext uri="{FF2B5EF4-FFF2-40B4-BE49-F238E27FC236}">
                <a16:creationId xmlns:a16="http://schemas.microsoft.com/office/drawing/2014/main" id="{70498093-055A-1249-80EE-EB69C10A937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8" name="Footer Placeholder 4">
            <a:extLst>
              <a:ext uri="{FF2B5EF4-FFF2-40B4-BE49-F238E27FC236}">
                <a16:creationId xmlns:a16="http://schemas.microsoft.com/office/drawing/2014/main" id="{8EEADFDD-6D39-8041-B44B-CC11D0FD544F}"/>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748418329"/>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2400" userDrawn="1">
          <p15:clr>
            <a:srgbClr val="FBAE40"/>
          </p15:clr>
        </p15:guide>
        <p15:guide id="7" orient="horz" pos="697"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ree Column Stat Layout">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C3D46F0-0006-469D-9C96-A2B5BF708743}"/>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04310" y="2849850"/>
            <a:ext cx="1306682" cy="787298"/>
          </a:xfrm>
        </p:spPr>
        <p:txBody>
          <a:bodyPr lIns="0" tIns="0" rIns="0" bIns="0">
            <a:noAutofit/>
          </a:bodyPr>
          <a:lstStyle>
            <a:lvl1pPr marL="0" indent="0" algn="l">
              <a:buSzPct val="95000"/>
              <a:buFont typeface="Arial" panose="020B0604020202020204" pitchFamily="34" charset="0"/>
              <a:buNone/>
              <a:defRPr sz="4125"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Stat</a:t>
            </a:r>
          </a:p>
        </p:txBody>
      </p:sp>
      <p:sp>
        <p:nvSpPr>
          <p:cNvPr id="52" name="Picture Placeholder 50">
            <a:extLst>
              <a:ext uri="{FF2B5EF4-FFF2-40B4-BE49-F238E27FC236}">
                <a16:creationId xmlns:a16="http://schemas.microsoft.com/office/drawing/2014/main" id="{8D984633-F962-1848-A009-619CB8211633}"/>
              </a:ext>
            </a:extLst>
          </p:cNvPr>
          <p:cNvSpPr>
            <a:spLocks noGrp="1"/>
          </p:cNvSpPr>
          <p:nvPr>
            <p:ph type="pic" sz="quarter" idx="20"/>
          </p:nvPr>
        </p:nvSpPr>
        <p:spPr>
          <a:xfrm>
            <a:off x="2141220" y="2469136"/>
            <a:ext cx="940541" cy="930491"/>
          </a:xfrm>
        </p:spPr>
        <p:txBody>
          <a:bodyPr/>
          <a:lstStyle>
            <a:lvl1pPr marL="0" indent="0">
              <a:buNone/>
              <a:defRPr/>
            </a:lvl1pPr>
          </a:lstStyle>
          <a:p>
            <a:endParaRPr lang="en-US"/>
          </a:p>
        </p:txBody>
      </p:sp>
      <p:cxnSp>
        <p:nvCxnSpPr>
          <p:cNvPr id="14" name="Straight Connector 13">
            <a:extLst>
              <a:ext uri="{FF2B5EF4-FFF2-40B4-BE49-F238E27FC236}">
                <a16:creationId xmlns:a16="http://schemas.microsoft.com/office/drawing/2014/main" id="{44DE3AB4-3020-8D45-86B7-592F12CB716B}"/>
              </a:ext>
              <a:ext uri="{C183D7F6-B498-43B3-948B-1728B52AA6E4}">
                <adec:decorative xmlns:adec="http://schemas.microsoft.com/office/drawing/2017/decorative" val="1"/>
              </a:ext>
            </a:extLst>
          </p:cNvPr>
          <p:cNvCxnSpPr>
            <a:cxnSpLocks/>
          </p:cNvCxnSpPr>
          <p:nvPr userDrawn="1"/>
        </p:nvCxnSpPr>
        <p:spPr>
          <a:xfrm>
            <a:off x="672385" y="3573316"/>
            <a:ext cx="2409376"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DC4E94AD-16D9-BE4C-8C57-CFA6654E1BD9}"/>
              </a:ext>
            </a:extLst>
          </p:cNvPr>
          <p:cNvSpPr>
            <a:spLocks noGrp="1"/>
          </p:cNvSpPr>
          <p:nvPr>
            <p:ph idx="14" hasCustomPrompt="1"/>
          </p:nvPr>
        </p:nvSpPr>
        <p:spPr>
          <a:xfrm>
            <a:off x="704310" y="3789196"/>
            <a:ext cx="2377451" cy="1061801"/>
          </a:xfrm>
        </p:spPr>
        <p:txBody>
          <a:bodyPr lIns="0" tIns="0" rIns="0" bIns="0">
            <a:normAutofit/>
          </a:bodyPr>
          <a:lstStyle>
            <a:lvl1pPr marL="0" indent="0" algn="l">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19" name="Content Placeholder 2">
            <a:extLst>
              <a:ext uri="{FF2B5EF4-FFF2-40B4-BE49-F238E27FC236}">
                <a16:creationId xmlns:a16="http://schemas.microsoft.com/office/drawing/2014/main" id="{E64293C0-60B2-3341-9C38-86DF7ACA51DC}"/>
              </a:ext>
            </a:extLst>
          </p:cNvPr>
          <p:cNvSpPr>
            <a:spLocks noGrp="1"/>
          </p:cNvSpPr>
          <p:nvPr>
            <p:ph idx="21" hasCustomPrompt="1"/>
          </p:nvPr>
        </p:nvSpPr>
        <p:spPr>
          <a:xfrm>
            <a:off x="3436853" y="2849850"/>
            <a:ext cx="1306682" cy="787298"/>
          </a:xfrm>
        </p:spPr>
        <p:txBody>
          <a:bodyPr lIns="0" tIns="0" rIns="0" bIns="0">
            <a:noAutofit/>
          </a:bodyPr>
          <a:lstStyle>
            <a:lvl1pPr marL="0" indent="0" algn="l">
              <a:buSzPct val="95000"/>
              <a:buFont typeface="Arial" panose="020B0604020202020204" pitchFamily="34" charset="0"/>
              <a:buNone/>
              <a:defRPr sz="4125"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Stat</a:t>
            </a:r>
          </a:p>
        </p:txBody>
      </p:sp>
      <p:cxnSp>
        <p:nvCxnSpPr>
          <p:cNvPr id="20" name="Straight Connector 19">
            <a:extLst>
              <a:ext uri="{FF2B5EF4-FFF2-40B4-BE49-F238E27FC236}">
                <a16:creationId xmlns:a16="http://schemas.microsoft.com/office/drawing/2014/main" id="{1799B91B-7CDD-284B-99CF-8408146B2C0D}"/>
              </a:ext>
              <a:ext uri="{C183D7F6-B498-43B3-948B-1728B52AA6E4}">
                <adec:decorative xmlns:adec="http://schemas.microsoft.com/office/drawing/2017/decorative" val="1"/>
              </a:ext>
            </a:extLst>
          </p:cNvPr>
          <p:cNvCxnSpPr>
            <a:cxnSpLocks/>
          </p:cNvCxnSpPr>
          <p:nvPr userDrawn="1"/>
        </p:nvCxnSpPr>
        <p:spPr>
          <a:xfrm>
            <a:off x="3404928" y="3573316"/>
            <a:ext cx="2409376"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4" name="Content Placeholder 2">
            <a:extLst>
              <a:ext uri="{FF2B5EF4-FFF2-40B4-BE49-F238E27FC236}">
                <a16:creationId xmlns:a16="http://schemas.microsoft.com/office/drawing/2014/main" id="{8BB67D17-F456-FC43-9C41-9344D6EEB07B}"/>
              </a:ext>
            </a:extLst>
          </p:cNvPr>
          <p:cNvSpPr>
            <a:spLocks noGrp="1"/>
          </p:cNvSpPr>
          <p:nvPr>
            <p:ph idx="22" hasCustomPrompt="1"/>
          </p:nvPr>
        </p:nvSpPr>
        <p:spPr>
          <a:xfrm>
            <a:off x="3436853" y="3789196"/>
            <a:ext cx="2377451" cy="1061801"/>
          </a:xfrm>
        </p:spPr>
        <p:txBody>
          <a:bodyPr lIns="0" tIns="0" rIns="0" bIns="0">
            <a:normAutofit/>
          </a:bodyPr>
          <a:lstStyle>
            <a:lvl1pPr marL="0" indent="0" algn="l">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26" name="Content Placeholder 2">
            <a:extLst>
              <a:ext uri="{FF2B5EF4-FFF2-40B4-BE49-F238E27FC236}">
                <a16:creationId xmlns:a16="http://schemas.microsoft.com/office/drawing/2014/main" id="{60F6E28A-AB38-A64F-9481-C9F0437BFEA5}"/>
              </a:ext>
            </a:extLst>
          </p:cNvPr>
          <p:cNvSpPr>
            <a:spLocks noGrp="1"/>
          </p:cNvSpPr>
          <p:nvPr>
            <p:ph idx="24" hasCustomPrompt="1"/>
          </p:nvPr>
        </p:nvSpPr>
        <p:spPr>
          <a:xfrm>
            <a:off x="6169397" y="2849850"/>
            <a:ext cx="1306682" cy="787298"/>
          </a:xfrm>
        </p:spPr>
        <p:txBody>
          <a:bodyPr lIns="0" tIns="0" rIns="0" bIns="0">
            <a:noAutofit/>
          </a:bodyPr>
          <a:lstStyle>
            <a:lvl1pPr marL="0" indent="0" algn="l">
              <a:buSzPct val="95000"/>
              <a:buFont typeface="Arial" panose="020B0604020202020204" pitchFamily="34" charset="0"/>
              <a:buNone/>
              <a:defRPr sz="4125"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Stat</a:t>
            </a:r>
          </a:p>
        </p:txBody>
      </p:sp>
      <p:cxnSp>
        <p:nvCxnSpPr>
          <p:cNvPr id="27" name="Straight Connector 26">
            <a:extLst>
              <a:ext uri="{FF2B5EF4-FFF2-40B4-BE49-F238E27FC236}">
                <a16:creationId xmlns:a16="http://schemas.microsoft.com/office/drawing/2014/main" id="{F9F7D2B0-E449-FD45-9789-FC204088E97C}"/>
              </a:ext>
              <a:ext uri="{C183D7F6-B498-43B3-948B-1728B52AA6E4}">
                <adec:decorative xmlns:adec="http://schemas.microsoft.com/office/drawing/2017/decorative" val="1"/>
              </a:ext>
            </a:extLst>
          </p:cNvPr>
          <p:cNvCxnSpPr>
            <a:cxnSpLocks/>
          </p:cNvCxnSpPr>
          <p:nvPr userDrawn="1"/>
        </p:nvCxnSpPr>
        <p:spPr>
          <a:xfrm>
            <a:off x="6137472" y="3573316"/>
            <a:ext cx="2409376"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8" name="Content Placeholder 2">
            <a:extLst>
              <a:ext uri="{FF2B5EF4-FFF2-40B4-BE49-F238E27FC236}">
                <a16:creationId xmlns:a16="http://schemas.microsoft.com/office/drawing/2014/main" id="{86FE37F4-1DCF-2D40-845F-6C10AC016C29}"/>
              </a:ext>
            </a:extLst>
          </p:cNvPr>
          <p:cNvSpPr>
            <a:spLocks noGrp="1"/>
          </p:cNvSpPr>
          <p:nvPr>
            <p:ph idx="25" hasCustomPrompt="1"/>
          </p:nvPr>
        </p:nvSpPr>
        <p:spPr>
          <a:xfrm>
            <a:off x="6169397" y="3789196"/>
            <a:ext cx="2377451" cy="1061801"/>
          </a:xfrm>
        </p:spPr>
        <p:txBody>
          <a:bodyPr lIns="0" tIns="0" rIns="0" bIns="0">
            <a:normAutofit/>
          </a:bodyPr>
          <a:lstStyle>
            <a:lvl1pPr marL="0" indent="0" algn="l">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18" name="Rectangle 17">
            <a:extLst>
              <a:ext uri="{FF2B5EF4-FFF2-40B4-BE49-F238E27FC236}">
                <a16:creationId xmlns:a16="http://schemas.microsoft.com/office/drawing/2014/main" id="{C6F1B24E-B6B2-2D4F-8CE9-C10E33FBF4C2}"/>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30" name="Picture 29" descr="The University of Iowa">
            <a:extLst>
              <a:ext uri="{FF2B5EF4-FFF2-40B4-BE49-F238E27FC236}">
                <a16:creationId xmlns:a16="http://schemas.microsoft.com/office/drawing/2014/main" id="{B9F9D999-694A-C64C-9BA8-FF37455DDD7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31" name="Footer Placeholder 4">
            <a:extLst>
              <a:ext uri="{FF2B5EF4-FFF2-40B4-BE49-F238E27FC236}">
                <a16:creationId xmlns:a16="http://schemas.microsoft.com/office/drawing/2014/main" id="{A000685F-E841-A44D-AC9C-173BD5E3C25A}"/>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
        <p:nvSpPr>
          <p:cNvPr id="34" name="Picture Placeholder 50">
            <a:extLst>
              <a:ext uri="{FF2B5EF4-FFF2-40B4-BE49-F238E27FC236}">
                <a16:creationId xmlns:a16="http://schemas.microsoft.com/office/drawing/2014/main" id="{F52BFEB6-775B-5540-A1D7-F6E3DDCDB834}"/>
              </a:ext>
            </a:extLst>
          </p:cNvPr>
          <p:cNvSpPr>
            <a:spLocks noGrp="1"/>
          </p:cNvSpPr>
          <p:nvPr>
            <p:ph type="pic" sz="quarter" idx="28"/>
          </p:nvPr>
        </p:nvSpPr>
        <p:spPr>
          <a:xfrm>
            <a:off x="4873763" y="2484685"/>
            <a:ext cx="940541" cy="930491"/>
          </a:xfrm>
        </p:spPr>
        <p:txBody>
          <a:bodyPr/>
          <a:lstStyle>
            <a:lvl1pPr marL="0" indent="0">
              <a:buNone/>
              <a:defRPr/>
            </a:lvl1pPr>
          </a:lstStyle>
          <a:p>
            <a:endParaRPr lang="en-US"/>
          </a:p>
        </p:txBody>
      </p:sp>
      <p:sp>
        <p:nvSpPr>
          <p:cNvPr id="35" name="Picture Placeholder 50">
            <a:extLst>
              <a:ext uri="{FF2B5EF4-FFF2-40B4-BE49-F238E27FC236}">
                <a16:creationId xmlns:a16="http://schemas.microsoft.com/office/drawing/2014/main" id="{3B2767A3-945C-8A48-8F63-467E5E2A4DDF}"/>
              </a:ext>
            </a:extLst>
          </p:cNvPr>
          <p:cNvSpPr>
            <a:spLocks noGrp="1"/>
          </p:cNvSpPr>
          <p:nvPr>
            <p:ph type="pic" sz="quarter" idx="29"/>
          </p:nvPr>
        </p:nvSpPr>
        <p:spPr>
          <a:xfrm>
            <a:off x="7606307" y="2484685"/>
            <a:ext cx="940541" cy="930491"/>
          </a:xfrm>
        </p:spPr>
        <p:txBody>
          <a:bodyPr/>
          <a:lstStyle>
            <a:lvl1pPr marL="0" indent="0">
              <a:buNone/>
              <a:defRPr/>
            </a:lvl1pPr>
          </a:lstStyle>
          <a:p>
            <a:endParaRPr lang="en-US"/>
          </a:p>
        </p:txBody>
      </p:sp>
    </p:spTree>
    <p:extLst>
      <p:ext uri="{BB962C8B-B14F-4D97-AF65-F5344CB8AC3E}">
        <p14:creationId xmlns:p14="http://schemas.microsoft.com/office/powerpoint/2010/main" val="1710712687"/>
      </p:ext>
    </p:extLst>
  </p:cSld>
  <p:clrMapOvr>
    <a:masterClrMapping/>
  </p:clrMapOvr>
  <p:extLst>
    <p:ext uri="{DCECCB84-F9BA-43D5-87BE-67443E8EF086}">
      <p15:sldGuideLst xmlns:p15="http://schemas.microsoft.com/office/powerpoint/2012/main">
        <p15:guide id="1" orient="horz" pos="2400" userDrawn="1">
          <p15:clr>
            <a:srgbClr val="FBAE40"/>
          </p15:clr>
        </p15:guide>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ree Column Icon Layout">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7C3D46F0-0006-469D-9C96-A2B5BF708743}"/>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E7A2738-1D29-40DE-AACF-F60CD708E892}"/>
              </a:ext>
              <a:ext uri="{C183D7F6-B498-43B3-948B-1728B52AA6E4}">
                <adec:decorative xmlns:adec="http://schemas.microsoft.com/office/drawing/2017/decorative" val="1"/>
              </a:ext>
            </a:extLst>
          </p:cNvPr>
          <p:cNvCxnSpPr/>
          <p:nvPr userDrawn="1"/>
        </p:nvCxnSpPr>
        <p:spPr>
          <a:xfrm>
            <a:off x="1901902" y="2921860"/>
            <a:ext cx="5333261"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Oval 1">
            <a:extLst>
              <a:ext uri="{FF2B5EF4-FFF2-40B4-BE49-F238E27FC236}">
                <a16:creationId xmlns:a16="http://schemas.microsoft.com/office/drawing/2014/main" id="{D1ADFA24-184F-46B9-B1D0-3FBB044F3673}"/>
              </a:ext>
              <a:ext uri="{C183D7F6-B498-43B3-948B-1728B52AA6E4}">
                <adec:decorative xmlns:adec="http://schemas.microsoft.com/office/drawing/2017/decorative" val="1"/>
              </a:ext>
            </a:extLst>
          </p:cNvPr>
          <p:cNvSpPr/>
          <p:nvPr userDrawn="1"/>
        </p:nvSpPr>
        <p:spPr>
          <a:xfrm>
            <a:off x="1216102" y="2266313"/>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Picture Placeholder 3">
            <a:extLst>
              <a:ext uri="{FF2B5EF4-FFF2-40B4-BE49-F238E27FC236}">
                <a16:creationId xmlns:a16="http://schemas.microsoft.com/office/drawing/2014/main" id="{DC306F30-B3C1-E74C-B18C-7075DB0761DE}"/>
              </a:ext>
            </a:extLst>
          </p:cNvPr>
          <p:cNvSpPr>
            <a:spLocks noGrp="1"/>
          </p:cNvSpPr>
          <p:nvPr>
            <p:ph type="pic" sz="quarter" idx="21"/>
          </p:nvPr>
        </p:nvSpPr>
        <p:spPr>
          <a:xfrm>
            <a:off x="1472729" y="2553043"/>
            <a:ext cx="886809" cy="878171"/>
          </a:xfrm>
        </p:spPr>
        <p:txBody>
          <a:bodyPr/>
          <a:lstStyle>
            <a:lvl1pPr>
              <a:buNone/>
              <a:defRPr/>
            </a:lvl1pPr>
          </a:lstStyle>
          <a:p>
            <a:endParaRPr lang="en-US"/>
          </a:p>
        </p:txBody>
      </p: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5" y="4078664"/>
            <a:ext cx="2375055"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15" name="Content Placeholder 2">
            <a:extLst>
              <a:ext uri="{FF2B5EF4-FFF2-40B4-BE49-F238E27FC236}">
                <a16:creationId xmlns:a16="http://schemas.microsoft.com/office/drawing/2014/main" id="{700A296A-0A06-4FFB-B935-517187294F6B}"/>
              </a:ext>
            </a:extLst>
          </p:cNvPr>
          <p:cNvSpPr>
            <a:spLocks noGrp="1"/>
          </p:cNvSpPr>
          <p:nvPr>
            <p:ph idx="11" hasCustomPrompt="1"/>
          </p:nvPr>
        </p:nvSpPr>
        <p:spPr>
          <a:xfrm>
            <a:off x="3462289" y="4078664"/>
            <a:ext cx="2230029"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2</a:t>
            </a:r>
          </a:p>
        </p:txBody>
      </p:sp>
      <p:sp>
        <p:nvSpPr>
          <p:cNvPr id="17" name="Content Placeholder 2">
            <a:extLst>
              <a:ext uri="{FF2B5EF4-FFF2-40B4-BE49-F238E27FC236}">
                <a16:creationId xmlns:a16="http://schemas.microsoft.com/office/drawing/2014/main" id="{D4DB30FF-E82C-424F-A06C-EFC3CFC45E36}"/>
              </a:ext>
            </a:extLst>
          </p:cNvPr>
          <p:cNvSpPr>
            <a:spLocks noGrp="1"/>
          </p:cNvSpPr>
          <p:nvPr>
            <p:ph idx="13" hasCustomPrompt="1"/>
          </p:nvPr>
        </p:nvSpPr>
        <p:spPr>
          <a:xfrm>
            <a:off x="6047636" y="4078663"/>
            <a:ext cx="2375055"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18" name="Rectangle 17">
            <a:extLst>
              <a:ext uri="{FF2B5EF4-FFF2-40B4-BE49-F238E27FC236}">
                <a16:creationId xmlns:a16="http://schemas.microsoft.com/office/drawing/2014/main" id="{C6F1B24E-B6B2-2D4F-8CE9-C10E33FBF4C2}"/>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24" name="Picture 23" descr="The University of Iowa">
            <a:extLst>
              <a:ext uri="{FF2B5EF4-FFF2-40B4-BE49-F238E27FC236}">
                <a16:creationId xmlns:a16="http://schemas.microsoft.com/office/drawing/2014/main" id="{A13C9DCC-5284-6A4A-A857-E196C97A307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28" name="Footer Placeholder 4">
            <a:extLst>
              <a:ext uri="{FF2B5EF4-FFF2-40B4-BE49-F238E27FC236}">
                <a16:creationId xmlns:a16="http://schemas.microsoft.com/office/drawing/2014/main" id="{EE85593F-9DA3-E843-83EA-BB61BA6E56AE}"/>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
        <p:nvSpPr>
          <p:cNvPr id="29" name="Oval 28">
            <a:extLst>
              <a:ext uri="{FF2B5EF4-FFF2-40B4-BE49-F238E27FC236}">
                <a16:creationId xmlns:a16="http://schemas.microsoft.com/office/drawing/2014/main" id="{DF1D17A9-33ED-0C42-9E29-A5641F8C0AFE}"/>
              </a:ext>
              <a:ext uri="{C183D7F6-B498-43B3-948B-1728B52AA6E4}">
                <adec:decorative xmlns:adec="http://schemas.microsoft.com/office/drawing/2017/decorative" val="1"/>
              </a:ext>
            </a:extLst>
          </p:cNvPr>
          <p:cNvSpPr/>
          <p:nvPr userDrawn="1"/>
        </p:nvSpPr>
        <p:spPr>
          <a:xfrm>
            <a:off x="3859924" y="2266313"/>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Picture Placeholder 3">
            <a:extLst>
              <a:ext uri="{FF2B5EF4-FFF2-40B4-BE49-F238E27FC236}">
                <a16:creationId xmlns:a16="http://schemas.microsoft.com/office/drawing/2014/main" id="{569A0A84-E625-844B-BFE2-C1C6287E290E}"/>
              </a:ext>
            </a:extLst>
          </p:cNvPr>
          <p:cNvSpPr>
            <a:spLocks noGrp="1"/>
          </p:cNvSpPr>
          <p:nvPr>
            <p:ph type="pic" sz="quarter" idx="24"/>
          </p:nvPr>
        </p:nvSpPr>
        <p:spPr>
          <a:xfrm>
            <a:off x="4103299" y="2553043"/>
            <a:ext cx="886809" cy="878171"/>
          </a:xfrm>
        </p:spPr>
        <p:txBody>
          <a:bodyPr/>
          <a:lstStyle>
            <a:lvl1pPr>
              <a:buNone/>
              <a:defRPr/>
            </a:lvl1pPr>
          </a:lstStyle>
          <a:p>
            <a:endParaRPr lang="en-US"/>
          </a:p>
        </p:txBody>
      </p:sp>
      <p:sp>
        <p:nvSpPr>
          <p:cNvPr id="31" name="Oval 30">
            <a:extLst>
              <a:ext uri="{FF2B5EF4-FFF2-40B4-BE49-F238E27FC236}">
                <a16:creationId xmlns:a16="http://schemas.microsoft.com/office/drawing/2014/main" id="{A5736D78-B363-E54C-9445-910A8845B60F}"/>
              </a:ext>
              <a:ext uri="{C183D7F6-B498-43B3-948B-1728B52AA6E4}">
                <adec:decorative xmlns:adec="http://schemas.microsoft.com/office/drawing/2017/decorative" val="1"/>
              </a:ext>
            </a:extLst>
          </p:cNvPr>
          <p:cNvSpPr/>
          <p:nvPr userDrawn="1"/>
        </p:nvSpPr>
        <p:spPr>
          <a:xfrm>
            <a:off x="6503747" y="2265939"/>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Picture Placeholder 3">
            <a:extLst>
              <a:ext uri="{FF2B5EF4-FFF2-40B4-BE49-F238E27FC236}">
                <a16:creationId xmlns:a16="http://schemas.microsoft.com/office/drawing/2014/main" id="{AE5BD224-C6F0-A44B-8415-008E871A701D}"/>
              </a:ext>
            </a:extLst>
          </p:cNvPr>
          <p:cNvSpPr>
            <a:spLocks noGrp="1"/>
          </p:cNvSpPr>
          <p:nvPr>
            <p:ph type="pic" sz="quarter" idx="25"/>
          </p:nvPr>
        </p:nvSpPr>
        <p:spPr>
          <a:xfrm>
            <a:off x="6760374" y="2552669"/>
            <a:ext cx="886809" cy="878171"/>
          </a:xfrm>
        </p:spPr>
        <p:txBody>
          <a:bodyPr/>
          <a:lstStyle>
            <a:lvl1pPr>
              <a:buNone/>
              <a:defRPr/>
            </a:lvl1pPr>
          </a:lstStyle>
          <a:p>
            <a:endParaRPr lang="en-US"/>
          </a:p>
        </p:txBody>
      </p:sp>
    </p:spTree>
    <p:extLst>
      <p:ext uri="{BB962C8B-B14F-4D97-AF65-F5344CB8AC3E}">
        <p14:creationId xmlns:p14="http://schemas.microsoft.com/office/powerpoint/2010/main" val="733951917"/>
      </p:ext>
    </p:extLst>
  </p:cSld>
  <p:clrMapOvr>
    <a:masterClrMapping/>
  </p:clrMapOvr>
  <p:extLst>
    <p:ext uri="{DCECCB84-F9BA-43D5-87BE-67443E8EF086}">
      <p15:sldGuideLst xmlns:p15="http://schemas.microsoft.com/office/powerpoint/2012/main">
        <p15:guide id="1" orient="horz" pos="2400" userDrawn="1">
          <p15:clr>
            <a:srgbClr val="FBAE40"/>
          </p15:clr>
        </p15:guide>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r Column Icon Layout">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1B9DD2E6-4011-470E-85A1-9331B2E255C8}"/>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D6361F7-376B-4B6B-90CB-982F8C88D3AB}"/>
              </a:ext>
              <a:ext uri="{C183D7F6-B498-43B3-948B-1728B52AA6E4}">
                <adec:decorative xmlns:adec="http://schemas.microsoft.com/office/drawing/2017/decorative" val="1"/>
              </a:ext>
            </a:extLst>
          </p:cNvPr>
          <p:cNvCxnSpPr/>
          <p:nvPr userDrawn="1"/>
        </p:nvCxnSpPr>
        <p:spPr>
          <a:xfrm>
            <a:off x="1901902" y="2921860"/>
            <a:ext cx="5333261"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Content Placeholder 2">
            <a:extLst>
              <a:ext uri="{FF2B5EF4-FFF2-40B4-BE49-F238E27FC236}">
                <a16:creationId xmlns:a16="http://schemas.microsoft.com/office/drawing/2014/main" id="{5C06C296-F787-402D-AC65-1E55B4D25C69}"/>
              </a:ext>
            </a:extLst>
          </p:cNvPr>
          <p:cNvSpPr>
            <a:spLocks noGrp="1"/>
          </p:cNvSpPr>
          <p:nvPr>
            <p:ph idx="17" hasCustomPrompt="1"/>
          </p:nvPr>
        </p:nvSpPr>
        <p:spPr>
          <a:xfrm>
            <a:off x="714375" y="4078664"/>
            <a:ext cx="1769150"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26" name="Content Placeholder 2">
            <a:extLst>
              <a:ext uri="{FF2B5EF4-FFF2-40B4-BE49-F238E27FC236}">
                <a16:creationId xmlns:a16="http://schemas.microsoft.com/office/drawing/2014/main" id="{8C7F2CE8-9E91-4C86-99AB-686A9C810419}"/>
              </a:ext>
            </a:extLst>
          </p:cNvPr>
          <p:cNvSpPr>
            <a:spLocks noGrp="1"/>
          </p:cNvSpPr>
          <p:nvPr>
            <p:ph idx="18" hasCustomPrompt="1"/>
          </p:nvPr>
        </p:nvSpPr>
        <p:spPr>
          <a:xfrm>
            <a:off x="2720638" y="4078664"/>
            <a:ext cx="1769150"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28" name="Content Placeholder 2">
            <a:extLst>
              <a:ext uri="{FF2B5EF4-FFF2-40B4-BE49-F238E27FC236}">
                <a16:creationId xmlns:a16="http://schemas.microsoft.com/office/drawing/2014/main" id="{BC06D7C8-7D2D-4A80-B5B8-174F5056AA0B}"/>
              </a:ext>
            </a:extLst>
          </p:cNvPr>
          <p:cNvSpPr>
            <a:spLocks noGrp="1"/>
          </p:cNvSpPr>
          <p:nvPr>
            <p:ph idx="19" hasCustomPrompt="1"/>
          </p:nvPr>
        </p:nvSpPr>
        <p:spPr>
          <a:xfrm>
            <a:off x="4654213" y="4078664"/>
            <a:ext cx="1769150"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30" name="Content Placeholder 2">
            <a:extLst>
              <a:ext uri="{FF2B5EF4-FFF2-40B4-BE49-F238E27FC236}">
                <a16:creationId xmlns:a16="http://schemas.microsoft.com/office/drawing/2014/main" id="{8FC2F9F8-450A-4433-BAFC-DCD0001FAF1D}"/>
              </a:ext>
            </a:extLst>
          </p:cNvPr>
          <p:cNvSpPr>
            <a:spLocks noGrp="1"/>
          </p:cNvSpPr>
          <p:nvPr>
            <p:ph idx="20" hasCustomPrompt="1"/>
          </p:nvPr>
        </p:nvSpPr>
        <p:spPr>
          <a:xfrm>
            <a:off x="6660475" y="4073057"/>
            <a:ext cx="1769150" cy="754602"/>
          </a:xfrm>
        </p:spPr>
        <p:txBody>
          <a:bodyPr lIns="0" tIns="0" rIns="0" bIns="0">
            <a:normAutofit/>
          </a:bodyPr>
          <a:lstStyle>
            <a:lvl1pPr marL="0" indent="0" algn="ctr">
              <a:buSzPct val="95000"/>
              <a:buFont typeface="Arial" panose="020B0604020202020204" pitchFamily="34" charset="0"/>
              <a:buNone/>
              <a:defRPr sz="20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a:t>
            </a:r>
            <a:br>
              <a:rPr lang="en-US"/>
            </a:br>
            <a:r>
              <a:rPr lang="en-US"/>
              <a:t>item or step 1</a:t>
            </a:r>
          </a:p>
        </p:txBody>
      </p:sp>
      <p:sp>
        <p:nvSpPr>
          <p:cNvPr id="16" name="Rectangle 15">
            <a:extLst>
              <a:ext uri="{FF2B5EF4-FFF2-40B4-BE49-F238E27FC236}">
                <a16:creationId xmlns:a16="http://schemas.microsoft.com/office/drawing/2014/main" id="{D4578BB7-B3A6-0D4A-A743-C8950F9817AE}"/>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34" name="Picture 33" descr="The University of Iowa">
            <a:extLst>
              <a:ext uri="{FF2B5EF4-FFF2-40B4-BE49-F238E27FC236}">
                <a16:creationId xmlns:a16="http://schemas.microsoft.com/office/drawing/2014/main" id="{E6A101F6-A986-EA4C-85FF-846F802DF0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35" name="Footer Placeholder 4">
            <a:extLst>
              <a:ext uri="{FF2B5EF4-FFF2-40B4-BE49-F238E27FC236}">
                <a16:creationId xmlns:a16="http://schemas.microsoft.com/office/drawing/2014/main" id="{DBA4A05F-7745-F24C-BB9F-0EF0456B4EAA}"/>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
        <p:nvSpPr>
          <p:cNvPr id="36" name="Oval 35">
            <a:extLst>
              <a:ext uri="{FF2B5EF4-FFF2-40B4-BE49-F238E27FC236}">
                <a16:creationId xmlns:a16="http://schemas.microsoft.com/office/drawing/2014/main" id="{F794BC38-28A2-BC4E-9A38-652E9790E452}"/>
              </a:ext>
              <a:ext uri="{C183D7F6-B498-43B3-948B-1728B52AA6E4}">
                <adec:decorative xmlns:adec="http://schemas.microsoft.com/office/drawing/2017/decorative" val="1"/>
              </a:ext>
            </a:extLst>
          </p:cNvPr>
          <p:cNvSpPr/>
          <p:nvPr userDrawn="1"/>
        </p:nvSpPr>
        <p:spPr>
          <a:xfrm>
            <a:off x="952785" y="2244527"/>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Picture Placeholder 3">
            <a:extLst>
              <a:ext uri="{FF2B5EF4-FFF2-40B4-BE49-F238E27FC236}">
                <a16:creationId xmlns:a16="http://schemas.microsoft.com/office/drawing/2014/main" id="{BEB5B93C-855D-1841-B46E-5C7DC4474C9D}"/>
              </a:ext>
            </a:extLst>
          </p:cNvPr>
          <p:cNvSpPr>
            <a:spLocks noGrp="1"/>
          </p:cNvSpPr>
          <p:nvPr>
            <p:ph type="pic" sz="quarter" idx="25"/>
          </p:nvPr>
        </p:nvSpPr>
        <p:spPr>
          <a:xfrm>
            <a:off x="1169656" y="2531257"/>
            <a:ext cx="886809" cy="878171"/>
          </a:xfrm>
        </p:spPr>
        <p:txBody>
          <a:bodyPr/>
          <a:lstStyle>
            <a:lvl1pPr>
              <a:buNone/>
              <a:defRPr/>
            </a:lvl1pPr>
          </a:lstStyle>
          <a:p>
            <a:endParaRPr lang="en-US"/>
          </a:p>
        </p:txBody>
      </p:sp>
      <p:sp>
        <p:nvSpPr>
          <p:cNvPr id="38" name="Oval 37">
            <a:extLst>
              <a:ext uri="{FF2B5EF4-FFF2-40B4-BE49-F238E27FC236}">
                <a16:creationId xmlns:a16="http://schemas.microsoft.com/office/drawing/2014/main" id="{B88EAE07-826D-E648-AD1B-C375586FE0F9}"/>
              </a:ext>
              <a:ext uri="{C183D7F6-B498-43B3-948B-1728B52AA6E4}">
                <adec:decorative xmlns:adec="http://schemas.microsoft.com/office/drawing/2017/decorative" val="1"/>
              </a:ext>
            </a:extLst>
          </p:cNvPr>
          <p:cNvSpPr/>
          <p:nvPr userDrawn="1"/>
        </p:nvSpPr>
        <p:spPr>
          <a:xfrm>
            <a:off x="2905813" y="2266313"/>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Picture Placeholder 3">
            <a:extLst>
              <a:ext uri="{FF2B5EF4-FFF2-40B4-BE49-F238E27FC236}">
                <a16:creationId xmlns:a16="http://schemas.microsoft.com/office/drawing/2014/main" id="{6B4B3321-3FE0-F24B-B46D-CBEB820F0DB5}"/>
              </a:ext>
            </a:extLst>
          </p:cNvPr>
          <p:cNvSpPr>
            <a:spLocks noGrp="1"/>
          </p:cNvSpPr>
          <p:nvPr>
            <p:ph type="pic" sz="quarter" idx="21"/>
          </p:nvPr>
        </p:nvSpPr>
        <p:spPr>
          <a:xfrm>
            <a:off x="3205973" y="2546988"/>
            <a:ext cx="806295" cy="798442"/>
          </a:xfrm>
        </p:spPr>
        <p:txBody>
          <a:bodyPr/>
          <a:lstStyle>
            <a:lvl1pPr>
              <a:buNone/>
              <a:defRPr/>
            </a:lvl1pPr>
          </a:lstStyle>
          <a:p>
            <a:endParaRPr lang="en-US"/>
          </a:p>
        </p:txBody>
      </p:sp>
      <p:sp>
        <p:nvSpPr>
          <p:cNvPr id="40" name="Oval 39">
            <a:extLst>
              <a:ext uri="{FF2B5EF4-FFF2-40B4-BE49-F238E27FC236}">
                <a16:creationId xmlns:a16="http://schemas.microsoft.com/office/drawing/2014/main" id="{6B3422DB-51E9-564F-9FE0-BE73E0376126}"/>
              </a:ext>
              <a:ext uri="{C183D7F6-B498-43B3-948B-1728B52AA6E4}">
                <adec:decorative xmlns:adec="http://schemas.microsoft.com/office/drawing/2017/decorative" val="1"/>
              </a:ext>
            </a:extLst>
          </p:cNvPr>
          <p:cNvSpPr/>
          <p:nvPr userDrawn="1"/>
        </p:nvSpPr>
        <p:spPr>
          <a:xfrm>
            <a:off x="4887656" y="2266313"/>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Picture Placeholder 3">
            <a:extLst>
              <a:ext uri="{FF2B5EF4-FFF2-40B4-BE49-F238E27FC236}">
                <a16:creationId xmlns:a16="http://schemas.microsoft.com/office/drawing/2014/main" id="{2E216002-26D5-D44D-B1E3-F7FFA5933B39}"/>
              </a:ext>
            </a:extLst>
          </p:cNvPr>
          <p:cNvSpPr>
            <a:spLocks noGrp="1"/>
          </p:cNvSpPr>
          <p:nvPr>
            <p:ph type="pic" sz="quarter" idx="26"/>
          </p:nvPr>
        </p:nvSpPr>
        <p:spPr>
          <a:xfrm>
            <a:off x="5167368" y="2546987"/>
            <a:ext cx="825546" cy="817505"/>
          </a:xfrm>
        </p:spPr>
        <p:txBody>
          <a:bodyPr/>
          <a:lstStyle>
            <a:lvl1pPr>
              <a:buNone/>
              <a:defRPr/>
            </a:lvl1pPr>
          </a:lstStyle>
          <a:p>
            <a:endParaRPr lang="en-US"/>
          </a:p>
        </p:txBody>
      </p:sp>
      <p:sp>
        <p:nvSpPr>
          <p:cNvPr id="42" name="Oval 41">
            <a:extLst>
              <a:ext uri="{FF2B5EF4-FFF2-40B4-BE49-F238E27FC236}">
                <a16:creationId xmlns:a16="http://schemas.microsoft.com/office/drawing/2014/main" id="{96648D4D-6BD9-F24C-955D-9701360F7A42}"/>
              </a:ext>
              <a:ext uri="{C183D7F6-B498-43B3-948B-1728B52AA6E4}">
                <adec:decorative xmlns:adec="http://schemas.microsoft.com/office/drawing/2017/decorative" val="1"/>
              </a:ext>
            </a:extLst>
          </p:cNvPr>
          <p:cNvSpPr/>
          <p:nvPr userDrawn="1"/>
        </p:nvSpPr>
        <p:spPr>
          <a:xfrm>
            <a:off x="6819615" y="2244527"/>
            <a:ext cx="1371600" cy="1371600"/>
          </a:xfrm>
          <a:prstGeom prst="ellipse">
            <a:avLst/>
          </a:prstGeom>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Picture Placeholder 3">
            <a:extLst>
              <a:ext uri="{FF2B5EF4-FFF2-40B4-BE49-F238E27FC236}">
                <a16:creationId xmlns:a16="http://schemas.microsoft.com/office/drawing/2014/main" id="{E602C083-BC5F-514B-8FA9-A814C3E27430}"/>
              </a:ext>
            </a:extLst>
          </p:cNvPr>
          <p:cNvSpPr>
            <a:spLocks noGrp="1"/>
          </p:cNvSpPr>
          <p:nvPr>
            <p:ph type="pic" sz="quarter" idx="27"/>
          </p:nvPr>
        </p:nvSpPr>
        <p:spPr>
          <a:xfrm>
            <a:off x="7086775" y="2525203"/>
            <a:ext cx="825548" cy="817506"/>
          </a:xfrm>
        </p:spPr>
        <p:txBody>
          <a:bodyPr/>
          <a:lstStyle>
            <a:lvl1pPr>
              <a:buNone/>
              <a:defRPr/>
            </a:lvl1pPr>
          </a:lstStyle>
          <a:p>
            <a:endParaRPr lang="en-US"/>
          </a:p>
        </p:txBody>
      </p:sp>
    </p:spTree>
    <p:extLst>
      <p:ext uri="{BB962C8B-B14F-4D97-AF65-F5344CB8AC3E}">
        <p14:creationId xmlns:p14="http://schemas.microsoft.com/office/powerpoint/2010/main" val="1568389576"/>
      </p:ext>
    </p:extLst>
  </p:cSld>
  <p:clrMapOvr>
    <a:masterClrMapping/>
  </p:clrMapOvr>
  <p:extLst>
    <p:ext uri="{DCECCB84-F9BA-43D5-87BE-67443E8EF086}">
      <p15:sldGuideLst xmlns:p15="http://schemas.microsoft.com/office/powerpoint/2012/main">
        <p15:guide id="1" orient="horz" pos="2400" userDrawn="1">
          <p15:clr>
            <a:srgbClr val="FBAE40"/>
          </p15:clr>
        </p15:guide>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Photo Layout">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103BAF8-AE0C-4C2A-AFFE-5EFC74007B1B}"/>
              </a:ext>
            </a:extLst>
          </p:cNvPr>
          <p:cNvSpPr>
            <a:spLocks noGrp="1"/>
          </p:cNvSpPr>
          <p:nvPr>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4C29AABA-668F-408C-81ED-9A30ED0A4BE9}"/>
              </a:ext>
            </a:extLst>
          </p:cNvPr>
          <p:cNvSpPr>
            <a:spLocks noGrp="1"/>
          </p:cNvSpPr>
          <p:nvPr>
            <p:ph type="pic" sz="quarter" idx="15"/>
          </p:nvPr>
        </p:nvSpPr>
        <p:spPr>
          <a:xfrm>
            <a:off x="711994" y="1684461"/>
            <a:ext cx="2377679" cy="1621608"/>
          </a:xfrm>
        </p:spPr>
        <p:txBody>
          <a:bodyPr/>
          <a:lstStyle>
            <a:lvl1pPr>
              <a:buNone/>
              <a:defRPr/>
            </a:lvl1pPr>
          </a:lstStyle>
          <a:p>
            <a:endParaRPr lang="en-US"/>
          </a:p>
        </p:txBody>
      </p: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5" y="3548916"/>
            <a:ext cx="2375055"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714376" y="4264538"/>
            <a:ext cx="2375055" cy="140847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1" name="Straight Connector 10">
            <a:extLst>
              <a:ext uri="{FF2B5EF4-FFF2-40B4-BE49-F238E27FC236}">
                <a16:creationId xmlns:a16="http://schemas.microsoft.com/office/drawing/2014/main" id="{7336E4CD-9037-4D69-A3E3-6380D9131A19}"/>
              </a:ext>
            </a:extLst>
          </p:cNvPr>
          <p:cNvCxnSpPr/>
          <p:nvPr userDrawn="1"/>
        </p:nvCxnSpPr>
        <p:spPr>
          <a:xfrm>
            <a:off x="3282518" y="1679383"/>
            <a:ext cx="0" cy="426421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Picture Placeholder 3">
            <a:extLst>
              <a:ext uri="{FF2B5EF4-FFF2-40B4-BE49-F238E27FC236}">
                <a16:creationId xmlns:a16="http://schemas.microsoft.com/office/drawing/2014/main" id="{3C3EF38F-8A6A-4B49-A1A2-467E7797A518}"/>
              </a:ext>
            </a:extLst>
          </p:cNvPr>
          <p:cNvSpPr>
            <a:spLocks noGrp="1"/>
          </p:cNvSpPr>
          <p:nvPr>
            <p:ph type="pic" sz="quarter" idx="16"/>
          </p:nvPr>
        </p:nvSpPr>
        <p:spPr>
          <a:xfrm>
            <a:off x="3451836" y="1677611"/>
            <a:ext cx="2240483" cy="1621608"/>
          </a:xfrm>
        </p:spPr>
        <p:txBody>
          <a:bodyPr/>
          <a:lstStyle>
            <a:lvl1pPr>
              <a:buNone/>
              <a:defRPr/>
            </a:lvl1pPr>
          </a:lstStyle>
          <a:p>
            <a:endParaRPr lang="en-US"/>
          </a:p>
        </p:txBody>
      </p:sp>
      <p:sp>
        <p:nvSpPr>
          <p:cNvPr id="15" name="Content Placeholder 2">
            <a:extLst>
              <a:ext uri="{FF2B5EF4-FFF2-40B4-BE49-F238E27FC236}">
                <a16:creationId xmlns:a16="http://schemas.microsoft.com/office/drawing/2014/main" id="{700A296A-0A06-4FFB-B935-517187294F6B}"/>
              </a:ext>
            </a:extLst>
          </p:cNvPr>
          <p:cNvSpPr>
            <a:spLocks noGrp="1"/>
          </p:cNvSpPr>
          <p:nvPr>
            <p:ph idx="11" hasCustomPrompt="1"/>
          </p:nvPr>
        </p:nvSpPr>
        <p:spPr>
          <a:xfrm>
            <a:off x="3462289" y="3537679"/>
            <a:ext cx="2230029"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6" name="Content Placeholder 2">
            <a:extLst>
              <a:ext uri="{FF2B5EF4-FFF2-40B4-BE49-F238E27FC236}">
                <a16:creationId xmlns:a16="http://schemas.microsoft.com/office/drawing/2014/main" id="{4DA600F9-1950-41BD-ACB3-21F2B5AE9494}"/>
              </a:ext>
            </a:extLst>
          </p:cNvPr>
          <p:cNvSpPr>
            <a:spLocks noGrp="1"/>
          </p:cNvSpPr>
          <p:nvPr>
            <p:ph idx="12" hasCustomPrompt="1"/>
          </p:nvPr>
        </p:nvSpPr>
        <p:spPr>
          <a:xfrm>
            <a:off x="3462290" y="4253301"/>
            <a:ext cx="2230029" cy="140847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p:nvPr userDrawn="1"/>
        </p:nvCxnSpPr>
        <p:spPr>
          <a:xfrm>
            <a:off x="5854823" y="1679383"/>
            <a:ext cx="0" cy="426421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Picture Placeholder 3">
            <a:extLst>
              <a:ext uri="{FF2B5EF4-FFF2-40B4-BE49-F238E27FC236}">
                <a16:creationId xmlns:a16="http://schemas.microsoft.com/office/drawing/2014/main" id="{DDD8951C-5A36-4D07-AB7C-0F597B3D797D}"/>
              </a:ext>
            </a:extLst>
          </p:cNvPr>
          <p:cNvSpPr>
            <a:spLocks noGrp="1"/>
          </p:cNvSpPr>
          <p:nvPr>
            <p:ph type="pic" sz="quarter" idx="17"/>
          </p:nvPr>
        </p:nvSpPr>
        <p:spPr>
          <a:xfrm>
            <a:off x="6054481" y="1684461"/>
            <a:ext cx="2375144" cy="1621608"/>
          </a:xfrm>
        </p:spPr>
        <p:txBody>
          <a:bodyPr/>
          <a:lstStyle>
            <a:lvl1pPr>
              <a:buNone/>
              <a:defRPr/>
            </a:lvl1pPr>
          </a:lstStyle>
          <a:p>
            <a:endParaRPr lang="en-US"/>
          </a:p>
        </p:txBody>
      </p:sp>
      <p:sp>
        <p:nvSpPr>
          <p:cNvPr id="17" name="Content Placeholder 2">
            <a:extLst>
              <a:ext uri="{FF2B5EF4-FFF2-40B4-BE49-F238E27FC236}">
                <a16:creationId xmlns:a16="http://schemas.microsoft.com/office/drawing/2014/main" id="{D4DB30FF-E82C-424F-A06C-EFC3CFC45E36}"/>
              </a:ext>
            </a:extLst>
          </p:cNvPr>
          <p:cNvSpPr>
            <a:spLocks noGrp="1"/>
          </p:cNvSpPr>
          <p:nvPr>
            <p:ph idx="13" hasCustomPrompt="1"/>
          </p:nvPr>
        </p:nvSpPr>
        <p:spPr>
          <a:xfrm>
            <a:off x="6047636" y="3537679"/>
            <a:ext cx="2375055"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8" name="Content Placeholder 2">
            <a:extLst>
              <a:ext uri="{FF2B5EF4-FFF2-40B4-BE49-F238E27FC236}">
                <a16:creationId xmlns:a16="http://schemas.microsoft.com/office/drawing/2014/main" id="{36DC4408-89C4-4D74-957E-B2A4D59F76AE}"/>
              </a:ext>
            </a:extLst>
          </p:cNvPr>
          <p:cNvSpPr>
            <a:spLocks noGrp="1"/>
          </p:cNvSpPr>
          <p:nvPr>
            <p:ph idx="14" hasCustomPrompt="1"/>
          </p:nvPr>
        </p:nvSpPr>
        <p:spPr>
          <a:xfrm>
            <a:off x="6047636" y="4253301"/>
            <a:ext cx="2375055" cy="1408471"/>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23" name="Rectangle 22">
            <a:extLst>
              <a:ext uri="{FF2B5EF4-FFF2-40B4-BE49-F238E27FC236}">
                <a16:creationId xmlns:a16="http://schemas.microsoft.com/office/drawing/2014/main" id="{02DAB539-1500-4641-B587-77CADD883496}"/>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20" name="Picture 19" descr="The University of Iowa">
            <a:extLst>
              <a:ext uri="{FF2B5EF4-FFF2-40B4-BE49-F238E27FC236}">
                <a16:creationId xmlns:a16="http://schemas.microsoft.com/office/drawing/2014/main" id="{366D8D2D-32DD-794A-9976-853EF650004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22" name="Footer Placeholder 4">
            <a:extLst>
              <a:ext uri="{FF2B5EF4-FFF2-40B4-BE49-F238E27FC236}">
                <a16:creationId xmlns:a16="http://schemas.microsoft.com/office/drawing/2014/main" id="{46934CAC-A1D4-6545-B8FE-B5DAC1E7D2F0}"/>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2664682089"/>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7" orient="horz" pos="3744" userDrawn="1">
          <p15:clr>
            <a:srgbClr val="FBAE40"/>
          </p15:clr>
        </p15:guide>
        <p15:guide id="8" orient="horz" pos="697" userDrawn="1">
          <p15:clr>
            <a:srgbClr val="FBAE40"/>
          </p15:clr>
        </p15:guide>
        <p15:guide id="9" orient="horz" pos="240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our Column Photo Layout">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D42FEC1B-FCF8-4508-B227-27323879AC52}"/>
              </a:ext>
            </a:extLst>
          </p:cNvPr>
          <p:cNvSpPr>
            <a:spLocks noGrp="1"/>
          </p:cNvSpPr>
          <p:nvPr userDrawn="1">
            <p:ph type="title"/>
          </p:nvPr>
        </p:nvSpPr>
        <p:spPr>
          <a:xfrm>
            <a:off x="714375" y="526778"/>
            <a:ext cx="7715251" cy="869089"/>
          </a:xfrm>
        </p:spPr>
        <p:txBody>
          <a:bodyPr lIns="0" tIns="0" rIns="0" bIns="0">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E7D57D41-E534-4387-8837-F27E5C2408BD}"/>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6" name="Picture Placeholder 3">
            <a:extLst>
              <a:ext uri="{FF2B5EF4-FFF2-40B4-BE49-F238E27FC236}">
                <a16:creationId xmlns:a16="http://schemas.microsoft.com/office/drawing/2014/main" id="{E21D4365-BAA8-4F76-87AD-1A328301E298}"/>
              </a:ext>
            </a:extLst>
          </p:cNvPr>
          <p:cNvSpPr>
            <a:spLocks noGrp="1"/>
          </p:cNvSpPr>
          <p:nvPr>
            <p:ph type="pic" sz="quarter" idx="19"/>
          </p:nvPr>
        </p:nvSpPr>
        <p:spPr>
          <a:xfrm>
            <a:off x="711994" y="1684461"/>
            <a:ext cx="1780454" cy="1621608"/>
          </a:xfrm>
        </p:spPr>
        <p:txBody>
          <a:bodyPr/>
          <a:lstStyle>
            <a:lvl1pPr>
              <a:buNone/>
              <a:defRPr/>
            </a:lvl1pPr>
          </a:lstStyle>
          <a:p>
            <a:endParaRPr lang="en-US"/>
          </a:p>
        </p:txBody>
      </p: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714376" y="3545060"/>
            <a:ext cx="1769150"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userDrawn="1">
            <p:ph idx="10" hasCustomPrompt="1"/>
          </p:nvPr>
        </p:nvSpPr>
        <p:spPr>
          <a:xfrm>
            <a:off x="714376" y="4240050"/>
            <a:ext cx="1769150" cy="140847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1" name="Straight Connector 10">
            <a:extLst>
              <a:ext uri="{FF2B5EF4-FFF2-40B4-BE49-F238E27FC236}">
                <a16:creationId xmlns:a16="http://schemas.microsoft.com/office/drawing/2014/main" id="{7336E4CD-9037-4D69-A3E3-6380D9131A19}"/>
              </a:ext>
            </a:extLst>
          </p:cNvPr>
          <p:cNvCxnSpPr/>
          <p:nvPr userDrawn="1"/>
        </p:nvCxnSpPr>
        <p:spPr>
          <a:xfrm>
            <a:off x="2580885" y="1686757"/>
            <a:ext cx="0" cy="42568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Picture Placeholder 3">
            <a:extLst>
              <a:ext uri="{FF2B5EF4-FFF2-40B4-BE49-F238E27FC236}">
                <a16:creationId xmlns:a16="http://schemas.microsoft.com/office/drawing/2014/main" id="{EB10E167-B94B-AD40-958C-D9E0F8F9DF4A}"/>
              </a:ext>
            </a:extLst>
          </p:cNvPr>
          <p:cNvSpPr>
            <a:spLocks noGrp="1"/>
          </p:cNvSpPr>
          <p:nvPr userDrawn="1">
            <p:ph type="pic" sz="quarter" idx="23"/>
          </p:nvPr>
        </p:nvSpPr>
        <p:spPr>
          <a:xfrm>
            <a:off x="2695022" y="1684461"/>
            <a:ext cx="1780454" cy="1621608"/>
          </a:xfrm>
        </p:spPr>
        <p:txBody>
          <a:bodyPr/>
          <a:lstStyle>
            <a:lvl1pPr>
              <a:buNone/>
              <a:defRPr/>
            </a:lvl1pPr>
          </a:lstStyle>
          <a:p>
            <a:endParaRPr lang="en-US"/>
          </a:p>
        </p:txBody>
      </p:sp>
      <p:sp>
        <p:nvSpPr>
          <p:cNvPr id="25" name="Content Placeholder 2">
            <a:extLst>
              <a:ext uri="{FF2B5EF4-FFF2-40B4-BE49-F238E27FC236}">
                <a16:creationId xmlns:a16="http://schemas.microsoft.com/office/drawing/2014/main" id="{C03DF098-BB37-5848-9388-750D29EFC657}"/>
              </a:ext>
            </a:extLst>
          </p:cNvPr>
          <p:cNvSpPr>
            <a:spLocks noGrp="1"/>
          </p:cNvSpPr>
          <p:nvPr userDrawn="1">
            <p:ph idx="24" hasCustomPrompt="1"/>
          </p:nvPr>
        </p:nvSpPr>
        <p:spPr>
          <a:xfrm>
            <a:off x="2722790" y="3545060"/>
            <a:ext cx="1769150"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33" name="Content Placeholder 2">
            <a:extLst>
              <a:ext uri="{FF2B5EF4-FFF2-40B4-BE49-F238E27FC236}">
                <a16:creationId xmlns:a16="http://schemas.microsoft.com/office/drawing/2014/main" id="{6FE4DEF0-41BC-4548-B7BA-1E5B0231AFFD}"/>
              </a:ext>
            </a:extLst>
          </p:cNvPr>
          <p:cNvSpPr>
            <a:spLocks noGrp="1"/>
          </p:cNvSpPr>
          <p:nvPr userDrawn="1">
            <p:ph idx="25" hasCustomPrompt="1"/>
          </p:nvPr>
        </p:nvSpPr>
        <p:spPr>
          <a:xfrm>
            <a:off x="2722791" y="4240050"/>
            <a:ext cx="1769150" cy="140847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p:nvPr userDrawn="1"/>
        </p:nvCxnSpPr>
        <p:spPr>
          <a:xfrm>
            <a:off x="4571805" y="1686759"/>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Picture Placeholder 3">
            <a:extLst>
              <a:ext uri="{FF2B5EF4-FFF2-40B4-BE49-F238E27FC236}">
                <a16:creationId xmlns:a16="http://schemas.microsoft.com/office/drawing/2014/main" id="{864CDDAA-23B4-C842-845C-7640D95F2B65}"/>
              </a:ext>
            </a:extLst>
          </p:cNvPr>
          <p:cNvSpPr>
            <a:spLocks noGrp="1"/>
          </p:cNvSpPr>
          <p:nvPr userDrawn="1">
            <p:ph type="pic" sz="quarter" idx="26"/>
          </p:nvPr>
        </p:nvSpPr>
        <p:spPr>
          <a:xfrm>
            <a:off x="4678050" y="1684461"/>
            <a:ext cx="1780454" cy="1621608"/>
          </a:xfrm>
        </p:spPr>
        <p:txBody>
          <a:bodyPr/>
          <a:lstStyle>
            <a:lvl1pPr>
              <a:buNone/>
              <a:defRPr/>
            </a:lvl1pPr>
          </a:lstStyle>
          <a:p>
            <a:endParaRPr lang="en-US"/>
          </a:p>
        </p:txBody>
      </p:sp>
      <p:sp>
        <p:nvSpPr>
          <p:cNvPr id="35" name="Content Placeholder 2">
            <a:extLst>
              <a:ext uri="{FF2B5EF4-FFF2-40B4-BE49-F238E27FC236}">
                <a16:creationId xmlns:a16="http://schemas.microsoft.com/office/drawing/2014/main" id="{DEB8CCE3-3756-5947-84B2-DFCA00A013F6}"/>
              </a:ext>
            </a:extLst>
          </p:cNvPr>
          <p:cNvSpPr>
            <a:spLocks noGrp="1"/>
          </p:cNvSpPr>
          <p:nvPr userDrawn="1">
            <p:ph idx="27" hasCustomPrompt="1"/>
          </p:nvPr>
        </p:nvSpPr>
        <p:spPr>
          <a:xfrm>
            <a:off x="4682218" y="3545060"/>
            <a:ext cx="1769150"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36" name="Content Placeholder 2">
            <a:extLst>
              <a:ext uri="{FF2B5EF4-FFF2-40B4-BE49-F238E27FC236}">
                <a16:creationId xmlns:a16="http://schemas.microsoft.com/office/drawing/2014/main" id="{09C56F7D-4836-1E4F-BD4C-CB150E12E098}"/>
              </a:ext>
            </a:extLst>
          </p:cNvPr>
          <p:cNvSpPr>
            <a:spLocks noGrp="1"/>
          </p:cNvSpPr>
          <p:nvPr userDrawn="1">
            <p:ph idx="28" hasCustomPrompt="1"/>
          </p:nvPr>
        </p:nvSpPr>
        <p:spPr>
          <a:xfrm>
            <a:off x="4682219" y="4240050"/>
            <a:ext cx="1769150" cy="1408472"/>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p:nvPr userDrawn="1"/>
        </p:nvCxnSpPr>
        <p:spPr>
          <a:xfrm>
            <a:off x="6562725" y="1686757"/>
            <a:ext cx="0" cy="42568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Picture Placeholder 3">
            <a:extLst>
              <a:ext uri="{FF2B5EF4-FFF2-40B4-BE49-F238E27FC236}">
                <a16:creationId xmlns:a16="http://schemas.microsoft.com/office/drawing/2014/main" id="{06A5C640-1D0E-4428-AC28-148AE98A7B34}"/>
              </a:ext>
            </a:extLst>
          </p:cNvPr>
          <p:cNvSpPr>
            <a:spLocks noGrp="1"/>
          </p:cNvSpPr>
          <p:nvPr userDrawn="1">
            <p:ph type="pic" sz="quarter" idx="22"/>
          </p:nvPr>
        </p:nvSpPr>
        <p:spPr>
          <a:xfrm>
            <a:off x="6661077" y="1680693"/>
            <a:ext cx="1762024" cy="1621608"/>
          </a:xfrm>
        </p:spPr>
        <p:txBody>
          <a:bodyPr/>
          <a:lstStyle>
            <a:lvl1pPr>
              <a:buNone/>
              <a:defRPr/>
            </a:lvl1pPr>
          </a:lstStyle>
          <a:p>
            <a:endParaRPr lang="en-US"/>
          </a:p>
        </p:txBody>
      </p:sp>
      <p:sp>
        <p:nvSpPr>
          <p:cNvPr id="19" name="Content Placeholder 2">
            <a:extLst>
              <a:ext uri="{FF2B5EF4-FFF2-40B4-BE49-F238E27FC236}">
                <a16:creationId xmlns:a16="http://schemas.microsoft.com/office/drawing/2014/main" id="{A07502CC-5B90-4BCF-B63B-36D026C9AE96}"/>
              </a:ext>
            </a:extLst>
          </p:cNvPr>
          <p:cNvSpPr>
            <a:spLocks noGrp="1"/>
          </p:cNvSpPr>
          <p:nvPr userDrawn="1">
            <p:ph idx="15" hasCustomPrompt="1"/>
          </p:nvPr>
        </p:nvSpPr>
        <p:spPr>
          <a:xfrm>
            <a:off x="6656311" y="3548916"/>
            <a:ext cx="1769150" cy="754602"/>
          </a:xfrm>
        </p:spPr>
        <p:txBody>
          <a:bodyPr lIns="0" tIns="0" rIns="0" bIns="0">
            <a:normAutofit/>
          </a:bodyPr>
          <a:lstStyle>
            <a:lvl1pPr marL="0" indent="0">
              <a:buSzPct val="95000"/>
              <a:buFont typeface="Arial" panose="020B0604020202020204" pitchFamily="34" charset="0"/>
              <a:buNone/>
              <a:defRPr sz="1800" b="1">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userDrawn="1">
            <p:ph idx="16" hasCustomPrompt="1"/>
          </p:nvPr>
        </p:nvSpPr>
        <p:spPr>
          <a:xfrm>
            <a:off x="6656311" y="4230000"/>
            <a:ext cx="1769150" cy="1408470"/>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3429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685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0287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a:t>Click to edit column text</a:t>
            </a:r>
          </a:p>
        </p:txBody>
      </p:sp>
      <p:sp>
        <p:nvSpPr>
          <p:cNvPr id="23" name="Rectangle 22">
            <a:extLst>
              <a:ext uri="{FF2B5EF4-FFF2-40B4-BE49-F238E27FC236}">
                <a16:creationId xmlns:a16="http://schemas.microsoft.com/office/drawing/2014/main" id="{CA720753-9BFD-2840-9C93-FF72942ED6E3}"/>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28" name="Picture 27" descr="The University of Iowa">
            <a:extLst>
              <a:ext uri="{FF2B5EF4-FFF2-40B4-BE49-F238E27FC236}">
                <a16:creationId xmlns:a16="http://schemas.microsoft.com/office/drawing/2014/main" id="{5841833A-DC48-1341-8CED-2C33FF13E5F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29" name="Footer Placeholder 4">
            <a:extLst>
              <a:ext uri="{FF2B5EF4-FFF2-40B4-BE49-F238E27FC236}">
                <a16:creationId xmlns:a16="http://schemas.microsoft.com/office/drawing/2014/main" id="{99532311-74A6-524D-8B7C-520D61A0A09E}"/>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3170021997"/>
      </p:ext>
    </p:extLst>
  </p:cSld>
  <p:clrMapOvr>
    <a:masterClrMapping/>
  </p:clrMapOvr>
  <p:extLst>
    <p:ext uri="{DCECCB84-F9BA-43D5-87BE-67443E8EF086}">
      <p15:sldGuideLst xmlns:p15="http://schemas.microsoft.com/office/powerpoint/2012/main">
        <p15:guide id="1" orient="horz" pos="2400" userDrawn="1">
          <p15:clr>
            <a:srgbClr val="FBAE40"/>
          </p15:clr>
        </p15:guide>
        <p15:guide id="2" pos="449" userDrawn="1">
          <p15:clr>
            <a:srgbClr val="FBAE40"/>
          </p15:clr>
        </p15:guide>
        <p15:guide id="3" pos="5310" userDrawn="1">
          <p15:clr>
            <a:srgbClr val="FBAE40"/>
          </p15:clr>
        </p15:guide>
        <p15:guide id="4" pos="2880" userDrawn="1">
          <p15:clr>
            <a:srgbClr val="FBAE40"/>
          </p15:clr>
        </p15:guide>
        <p15:guide id="5" orient="horz" pos="1054" userDrawn="1">
          <p15:clr>
            <a:srgbClr val="FBAE40"/>
          </p15:clr>
        </p15:guide>
        <p15:guide id="6" orient="horz" pos="3744" userDrawn="1">
          <p15:clr>
            <a:srgbClr val="FBAE40"/>
          </p15:clr>
        </p15:guide>
        <p15:guide id="7" orient="horz" pos="69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ullet Slide - Photo">
    <p:spTree>
      <p:nvGrpSpPr>
        <p:cNvPr id="1" name=""/>
        <p:cNvGrpSpPr/>
        <p:nvPr/>
      </p:nvGrpSpPr>
      <p:grpSpPr>
        <a:xfrm>
          <a:off x="0" y="0"/>
          <a:ext cx="0" cy="0"/>
          <a:chOff x="0" y="0"/>
          <a:chExt cx="0" cy="0"/>
        </a:xfrm>
      </p:grpSpPr>
      <p:sp>
        <p:nvSpPr>
          <p:cNvPr id="17" name="Title 20">
            <a:extLst>
              <a:ext uri="{FF2B5EF4-FFF2-40B4-BE49-F238E27FC236}">
                <a16:creationId xmlns:a16="http://schemas.microsoft.com/office/drawing/2014/main" id="{2BA8F287-92C7-4FFD-A7E9-45864F8E91A4}"/>
              </a:ext>
            </a:extLst>
          </p:cNvPr>
          <p:cNvSpPr>
            <a:spLocks noGrp="1"/>
          </p:cNvSpPr>
          <p:nvPr>
            <p:ph type="title" hasCustomPrompt="1"/>
          </p:nvPr>
        </p:nvSpPr>
        <p:spPr>
          <a:xfrm>
            <a:off x="711994" y="498296"/>
            <a:ext cx="3945731" cy="896116"/>
          </a:xfrm>
        </p:spPr>
        <p:txBody>
          <a:bodyPr>
            <a:normAutofit/>
          </a:bodyPr>
          <a:lstStyle>
            <a:lvl1pPr>
              <a:defRPr sz="3300"/>
            </a:lvl1pPr>
          </a:lstStyle>
          <a:p>
            <a:r>
              <a:rPr lang="en-US"/>
              <a:t>Click to edit Title</a:t>
            </a:r>
          </a:p>
        </p:txBody>
      </p:sp>
      <p:cxnSp>
        <p:nvCxnSpPr>
          <p:cNvPr id="16" name="Straight Connector 15">
            <a:extLst>
              <a:ext uri="{FF2B5EF4-FFF2-40B4-BE49-F238E27FC236}">
                <a16:creationId xmlns:a16="http://schemas.microsoft.com/office/drawing/2014/main" id="{0F31F03A-71CF-475D-8A3C-99FC106D73E8}"/>
              </a:ext>
              <a:ext uri="{C183D7F6-B498-43B3-948B-1728B52AA6E4}">
                <adec:decorative xmlns:adec="http://schemas.microsoft.com/office/drawing/2017/decorative" val="1"/>
              </a:ext>
            </a:extLst>
          </p:cNvPr>
          <p:cNvCxnSpPr>
            <a:cxnSpLocks/>
          </p:cNvCxnSpPr>
          <p:nvPr userDrawn="1"/>
        </p:nvCxnSpPr>
        <p:spPr>
          <a:xfrm>
            <a:off x="714374" y="131764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47404DB8-B6AC-4389-8E6E-A115840D1D74}"/>
              </a:ext>
            </a:extLst>
          </p:cNvPr>
          <p:cNvSpPr>
            <a:spLocks noGrp="1"/>
          </p:cNvSpPr>
          <p:nvPr>
            <p:ph idx="1"/>
          </p:nvPr>
        </p:nvSpPr>
        <p:spPr>
          <a:xfrm>
            <a:off x="714375" y="1686758"/>
            <a:ext cx="3943351" cy="4256843"/>
          </a:xfrm>
        </p:spPr>
        <p:txBody>
          <a:bodyPr lIns="0" tIns="0" rIns="0" bIns="0"/>
          <a:lstStyle>
            <a:lvl1pPr marL="171450" indent="-171450">
              <a:buClr>
                <a:schemeClr val="tx2"/>
              </a:buClr>
              <a:buSzPct val="95000"/>
              <a:buFont typeface="Arial" panose="020B0604020202020204" pitchFamily="34" charset="0"/>
              <a:buChar char="•"/>
              <a:defRPr sz="2400">
                <a:latin typeface="Roboto" panose="02000000000000000000" pitchFamily="2" charset="0"/>
                <a:ea typeface="Roboto" panose="02000000000000000000" pitchFamily="2" charset="0"/>
              </a:defRPr>
            </a:lvl1pPr>
            <a:lvl2pPr marL="514350" indent="-171450">
              <a:buClr>
                <a:schemeClr val="tx2"/>
              </a:buClr>
              <a:buSzPct val="100000"/>
              <a:buFont typeface="Arial" panose="020B0604020202020204" pitchFamily="34" charset="0"/>
              <a:buChar char="‒"/>
              <a:defRPr sz="2000">
                <a:latin typeface="Roboto" panose="02000000000000000000" pitchFamily="2" charset="0"/>
                <a:ea typeface="Roboto" panose="02000000000000000000" pitchFamily="2" charset="0"/>
              </a:defRPr>
            </a:lvl2pPr>
            <a:lvl3pPr marL="857250" indent="-171450">
              <a:buClr>
                <a:schemeClr val="tx2"/>
              </a:buClr>
              <a:buSzPct val="100000"/>
              <a:buFont typeface="Roboto" panose="02000000000000000000" pitchFamily="2" charset="0"/>
              <a:buChar char="•"/>
              <a:defRPr>
                <a:latin typeface="Roboto" panose="02000000000000000000" pitchFamily="2" charset="0"/>
                <a:ea typeface="Roboto" panose="02000000000000000000" pitchFamily="2" charset="0"/>
              </a:defRPr>
            </a:lvl3pPr>
            <a:lvl4pPr marL="1200150" indent="-171450">
              <a:buClr>
                <a:schemeClr val="tx2"/>
              </a:buClr>
              <a:buSzPct val="100000"/>
              <a:buFont typeface="Roboto" panose="02000000000000000000" pitchFamily="2" charset="0"/>
              <a:buChar char="―"/>
              <a:defRPr>
                <a:latin typeface="Roboto" panose="02000000000000000000" pitchFamily="2" charset="0"/>
                <a:ea typeface="Roboto" panose="02000000000000000000" pitchFamily="2" charset="0"/>
              </a:defRPr>
            </a:lvl4pPr>
            <a:lvl5pPr marL="1543050" indent="-171450">
              <a:buClr>
                <a:schemeClr val="tx2"/>
              </a:buClr>
              <a:buSzPct val="100000"/>
              <a:buFont typeface="Arial" panose="020B0604020202020204" pitchFamily="34" charset="0"/>
              <a:buChar cha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E42EEDE3-0B18-E049-BE23-974E50C72979}"/>
              </a:ext>
            </a:extLst>
          </p:cNvPr>
          <p:cNvSpPr>
            <a:spLocks noGrp="1"/>
          </p:cNvSpPr>
          <p:nvPr>
            <p:ph type="pic" sz="quarter" idx="11"/>
          </p:nvPr>
        </p:nvSpPr>
        <p:spPr>
          <a:xfrm>
            <a:off x="5378651" y="1"/>
            <a:ext cx="3771900" cy="6389511"/>
          </a:xfrm>
          <a:prstGeom prst="rect">
            <a:avLst/>
          </a:prstGeom>
        </p:spPr>
        <p:txBody>
          <a:bodyPr anchor="ctr" anchorCtr="0"/>
          <a:lstStyle>
            <a:lvl1pPr marL="0" indent="0" algn="ctr">
              <a:buNone/>
              <a:defRPr b="0" i="0">
                <a:solidFill>
                  <a:schemeClr val="accent3"/>
                </a:solidFill>
                <a:latin typeface="Arial" panose="020B0604020202020204" pitchFamily="34" charset="0"/>
              </a:defRPr>
            </a:lvl1pPr>
          </a:lstStyle>
          <a:p>
            <a:r>
              <a:rPr lang="en-US"/>
              <a:t>Click icon to add picture</a:t>
            </a:r>
          </a:p>
        </p:txBody>
      </p:sp>
      <p:sp>
        <p:nvSpPr>
          <p:cNvPr id="9" name="Rectangle 8">
            <a:extLst>
              <a:ext uri="{FF2B5EF4-FFF2-40B4-BE49-F238E27FC236}">
                <a16:creationId xmlns:a16="http://schemas.microsoft.com/office/drawing/2014/main" id="{7420F7CB-393D-BF45-B52D-542FDDEFCAFF}"/>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10" name="Picture 9" descr="The University of Iowa">
            <a:extLst>
              <a:ext uri="{FF2B5EF4-FFF2-40B4-BE49-F238E27FC236}">
                <a16:creationId xmlns:a16="http://schemas.microsoft.com/office/drawing/2014/main" id="{AEE57422-8581-D940-B95A-28BB5FA8EBE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3" name="Footer Placeholder 4">
            <a:extLst>
              <a:ext uri="{FF2B5EF4-FFF2-40B4-BE49-F238E27FC236}">
                <a16:creationId xmlns:a16="http://schemas.microsoft.com/office/drawing/2014/main" id="{F4890DD7-288C-3F48-AC5A-4CC0C37D9FAB}"/>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2625500995"/>
      </p:ext>
    </p:extLst>
  </p:cSld>
  <p:clrMapOvr>
    <a:masterClrMapping/>
  </p:clrMapOvr>
  <p:extLst>
    <p:ext uri="{DCECCB84-F9BA-43D5-87BE-67443E8EF086}">
      <p15:sldGuideLst xmlns:p15="http://schemas.microsoft.com/office/powerpoint/2012/main">
        <p15:guide id="1" orient="horz" pos="3744" userDrawn="1">
          <p15:clr>
            <a:srgbClr val="FBAE40"/>
          </p15:clr>
        </p15:guide>
        <p15:guide id="2" pos="2934" userDrawn="1">
          <p15:clr>
            <a:srgbClr val="FBAE40"/>
          </p15:clr>
        </p15:guide>
        <p15:guide id="3" pos="450" userDrawn="1">
          <p15:clr>
            <a:srgbClr val="FBAE40"/>
          </p15:clr>
        </p15:guide>
        <p15:guide id="4" orient="horz" pos="1056" userDrawn="1">
          <p15:clr>
            <a:srgbClr val="FBAE40"/>
          </p15:clr>
        </p15:guide>
        <p15:guide id="6" orient="horz" pos="697" userDrawn="1">
          <p15:clr>
            <a:srgbClr val="FBAE40"/>
          </p15:clr>
        </p15:guide>
        <p15:guide id="7" orient="horz" pos="240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ullet Slide - Photo Collag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524483D-CFE3-E34D-BB74-CEDD541765E2}"/>
              </a:ext>
            </a:extLst>
          </p:cNvPr>
          <p:cNvSpPr>
            <a:spLocks noGrp="1"/>
          </p:cNvSpPr>
          <p:nvPr>
            <p:ph type="title"/>
          </p:nvPr>
        </p:nvSpPr>
        <p:spPr>
          <a:xfrm>
            <a:off x="714375" y="365126"/>
            <a:ext cx="3940879" cy="1331865"/>
          </a:xfrm>
        </p:spPr>
        <p:txBody>
          <a:bodyPr>
            <a:normAutofit/>
          </a:bodyPr>
          <a:lstStyle>
            <a:lvl1pPr>
              <a:defRPr sz="3300">
                <a:latin typeface="Roboto" panose="02000000000000000000" pitchFamily="2" charset="0"/>
                <a:ea typeface="Roboto" panose="02000000000000000000" pitchFamily="2" charset="0"/>
              </a:defRPr>
            </a:lvl1pPr>
          </a:lstStyle>
          <a:p>
            <a:r>
              <a:rPr lang="en-US"/>
              <a:t>Click to edit Master title style</a:t>
            </a:r>
          </a:p>
        </p:txBody>
      </p:sp>
      <p:cxnSp>
        <p:nvCxnSpPr>
          <p:cNvPr id="17" name="Straight Connector 16">
            <a:extLst>
              <a:ext uri="{FF2B5EF4-FFF2-40B4-BE49-F238E27FC236}">
                <a16:creationId xmlns:a16="http://schemas.microsoft.com/office/drawing/2014/main" id="{EB28F420-DDD1-5E4A-9513-EAE252D759FE}"/>
              </a:ext>
              <a:ext uri="{C183D7F6-B498-43B3-948B-1728B52AA6E4}">
                <adec:decorative xmlns:adec="http://schemas.microsoft.com/office/drawing/2017/decorative" val="1"/>
              </a:ext>
            </a:extLst>
          </p:cNvPr>
          <p:cNvCxnSpPr>
            <a:cxnSpLocks/>
          </p:cNvCxnSpPr>
          <p:nvPr userDrawn="1"/>
        </p:nvCxnSpPr>
        <p:spPr>
          <a:xfrm>
            <a:off x="714376" y="164262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65D1D7B4-E242-C142-8F5F-F3301CC02498}"/>
              </a:ext>
            </a:extLst>
          </p:cNvPr>
          <p:cNvSpPr>
            <a:spLocks noGrp="1"/>
          </p:cNvSpPr>
          <p:nvPr>
            <p:ph idx="1"/>
          </p:nvPr>
        </p:nvSpPr>
        <p:spPr>
          <a:xfrm>
            <a:off x="714374" y="1962386"/>
            <a:ext cx="3949838" cy="3981214"/>
          </a:xfrm>
        </p:spPr>
        <p:txBody>
          <a:bodyPr/>
          <a:lstStyle>
            <a:lvl1pPr marL="171450" indent="-171450">
              <a:buClr>
                <a:schemeClr val="tx2"/>
              </a:buClr>
              <a:buSzPct val="95000"/>
              <a:buFont typeface="Arial" panose="020B0604020202020204" pitchFamily="34" charset="0"/>
              <a:buChar char="•"/>
              <a:defRPr sz="2400">
                <a:latin typeface="Roboto" panose="02000000000000000000" pitchFamily="2" charset="0"/>
                <a:ea typeface="Roboto" panose="02000000000000000000" pitchFamily="2" charset="0"/>
              </a:defRPr>
            </a:lvl1pPr>
            <a:lvl2pPr marL="514350" indent="-171450">
              <a:buClr>
                <a:schemeClr val="tx2"/>
              </a:buClr>
              <a:buFont typeface="Roboto" panose="02000000000000000000" pitchFamily="2" charset="0"/>
              <a:buChar char="–"/>
              <a:defRPr sz="2000">
                <a:latin typeface="Roboto" panose="02000000000000000000" pitchFamily="2" charset="0"/>
                <a:ea typeface="Roboto" panose="02000000000000000000" pitchFamily="2" charset="0"/>
              </a:defRPr>
            </a:lvl2pPr>
            <a:lvl3pPr>
              <a:buClr>
                <a:schemeClr val="tx2"/>
              </a:buClr>
              <a:defRPr>
                <a:latin typeface="Roboto" panose="02000000000000000000" pitchFamily="2" charset="0"/>
                <a:ea typeface="Roboto" panose="02000000000000000000" pitchFamily="2" charset="0"/>
              </a:defRPr>
            </a:lvl3pPr>
            <a:lvl4pPr marL="1200150" indent="-171450">
              <a:buClr>
                <a:schemeClr val="tx2"/>
              </a:buClr>
              <a:buFont typeface="Arial" panose="020B0604020202020204" pitchFamily="34" charset="0"/>
              <a:buChar char="‒"/>
              <a:defRPr>
                <a:latin typeface="Roboto" panose="02000000000000000000" pitchFamily="2" charset="0"/>
                <a:ea typeface="Roboto" panose="02000000000000000000" pitchFamily="2" charset="0"/>
              </a:defRPr>
            </a:lvl4pPr>
            <a:lvl5pPr marL="1543050" indent="-171450">
              <a:buClr>
                <a:schemeClr val="tx2"/>
              </a:buClr>
              <a:buFont typeface="Arial" panose="020B0604020202020204" pitchFamily="34" charset="0"/>
              <a:buChar cha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a:extLst>
              <a:ext uri="{FF2B5EF4-FFF2-40B4-BE49-F238E27FC236}">
                <a16:creationId xmlns:a16="http://schemas.microsoft.com/office/drawing/2014/main" id="{04FCC643-718F-7645-8F8D-0BFC94D0506B}"/>
              </a:ext>
            </a:extLst>
          </p:cNvPr>
          <p:cNvSpPr>
            <a:spLocks noGrp="1"/>
          </p:cNvSpPr>
          <p:nvPr>
            <p:ph type="pic" sz="quarter" idx="14"/>
          </p:nvPr>
        </p:nvSpPr>
        <p:spPr>
          <a:xfrm>
            <a:off x="5369627" y="1"/>
            <a:ext cx="1862553" cy="3191425"/>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Click icon to add picture</a:t>
            </a:r>
          </a:p>
        </p:txBody>
      </p:sp>
      <p:sp>
        <p:nvSpPr>
          <p:cNvPr id="9" name="Picture Placeholder 4">
            <a:extLst>
              <a:ext uri="{FF2B5EF4-FFF2-40B4-BE49-F238E27FC236}">
                <a16:creationId xmlns:a16="http://schemas.microsoft.com/office/drawing/2014/main" id="{41C31617-CC11-4C42-B6D0-164DF6AFBF41}"/>
              </a:ext>
            </a:extLst>
          </p:cNvPr>
          <p:cNvSpPr>
            <a:spLocks noGrp="1"/>
          </p:cNvSpPr>
          <p:nvPr>
            <p:ph type="pic" sz="quarter" idx="15"/>
          </p:nvPr>
        </p:nvSpPr>
        <p:spPr>
          <a:xfrm>
            <a:off x="7285223" y="1"/>
            <a:ext cx="1862553" cy="3191425"/>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Click icon to add picture</a:t>
            </a:r>
          </a:p>
        </p:txBody>
      </p:sp>
      <p:sp>
        <p:nvSpPr>
          <p:cNvPr id="6" name="Picture Placeholder 4">
            <a:extLst>
              <a:ext uri="{FF2B5EF4-FFF2-40B4-BE49-F238E27FC236}">
                <a16:creationId xmlns:a16="http://schemas.microsoft.com/office/drawing/2014/main" id="{3E5CE386-BEFE-FE49-A675-D93BEDF680BC}"/>
              </a:ext>
            </a:extLst>
          </p:cNvPr>
          <p:cNvSpPr>
            <a:spLocks noGrp="1"/>
          </p:cNvSpPr>
          <p:nvPr>
            <p:ph type="pic" sz="quarter" idx="11" hasCustomPrompt="1"/>
          </p:nvPr>
        </p:nvSpPr>
        <p:spPr>
          <a:xfrm>
            <a:off x="5369627" y="3234551"/>
            <a:ext cx="3774374" cy="3163824"/>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 Click icon to add picture </a:t>
            </a:r>
          </a:p>
        </p:txBody>
      </p:sp>
      <p:sp>
        <p:nvSpPr>
          <p:cNvPr id="11" name="Rectangle 10">
            <a:extLst>
              <a:ext uri="{FF2B5EF4-FFF2-40B4-BE49-F238E27FC236}">
                <a16:creationId xmlns:a16="http://schemas.microsoft.com/office/drawing/2014/main" id="{BC24DFA0-3257-B044-87EF-16154359E2FC}"/>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12" name="Picture 11" descr="The University of Iowa">
            <a:extLst>
              <a:ext uri="{FF2B5EF4-FFF2-40B4-BE49-F238E27FC236}">
                <a16:creationId xmlns:a16="http://schemas.microsoft.com/office/drawing/2014/main" id="{BF0FB327-46C7-CA4D-9F47-B21B9F7D79F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3" name="Footer Placeholder 4">
            <a:extLst>
              <a:ext uri="{FF2B5EF4-FFF2-40B4-BE49-F238E27FC236}">
                <a16:creationId xmlns:a16="http://schemas.microsoft.com/office/drawing/2014/main" id="{A0A57B74-2163-4C4B-BFF2-0F1E68BF384E}"/>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1338072623"/>
      </p:ext>
    </p:extLst>
  </p:cSld>
  <p:clrMapOvr>
    <a:masterClrMapping/>
  </p:clrMapOvr>
  <p:extLst>
    <p:ext uri="{DCECCB84-F9BA-43D5-87BE-67443E8EF086}">
      <p15:sldGuideLst xmlns:p15="http://schemas.microsoft.com/office/powerpoint/2012/main">
        <p15:guide id="1" orient="horz" pos="3744" userDrawn="1">
          <p15:clr>
            <a:srgbClr val="FBAE40"/>
          </p15:clr>
        </p15:guide>
        <p15:guide id="2" pos="2945" userDrawn="1">
          <p15:clr>
            <a:srgbClr val="FBAE40"/>
          </p15:clr>
        </p15:guide>
        <p15:guide id="3" pos="450" userDrawn="1">
          <p15:clr>
            <a:srgbClr val="FBAE40"/>
          </p15:clr>
        </p15:guide>
        <p15:guide id="4" orient="horz" pos="240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AEF4-B950-814D-A811-CD17BDDF049C}"/>
              </a:ext>
            </a:extLst>
          </p:cNvPr>
          <p:cNvSpPr>
            <a:spLocks noGrp="1"/>
          </p:cNvSpPr>
          <p:nvPr>
            <p:ph type="title"/>
          </p:nvPr>
        </p:nvSpPr>
        <p:spPr>
          <a:xfrm>
            <a:off x="711994" y="494273"/>
            <a:ext cx="7717631" cy="869089"/>
          </a:xfrm>
        </p:spPr>
        <p:txBody>
          <a:bodyPr lIns="0" tIns="0" rIns="0" bIns="0"/>
          <a:lstStyle/>
          <a:p>
            <a:r>
              <a:rPr lang="en-US"/>
              <a:t>Click to edit Master title style</a:t>
            </a:r>
          </a:p>
        </p:txBody>
      </p:sp>
      <p:cxnSp>
        <p:nvCxnSpPr>
          <p:cNvPr id="8" name="Straight Connector 7">
            <a:extLst>
              <a:ext uri="{FF2B5EF4-FFF2-40B4-BE49-F238E27FC236}">
                <a16:creationId xmlns:a16="http://schemas.microsoft.com/office/drawing/2014/main" id="{CBB5BDD8-8221-F040-8AE0-3F33C4E24CA0}"/>
              </a:ext>
              <a:ext uri="{C183D7F6-B498-43B3-948B-1728B52AA6E4}">
                <adec:decorative xmlns:adec="http://schemas.microsoft.com/office/drawing/2017/decorative" val="1"/>
              </a:ext>
            </a:extLst>
          </p:cNvPr>
          <p:cNvCxnSpPr>
            <a:cxnSpLocks/>
          </p:cNvCxnSpPr>
          <p:nvPr userDrawn="1"/>
        </p:nvCxnSpPr>
        <p:spPr>
          <a:xfrm>
            <a:off x="711994" y="1310022"/>
            <a:ext cx="576398"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hart Placeholder 4">
            <a:extLst>
              <a:ext uri="{FF2B5EF4-FFF2-40B4-BE49-F238E27FC236}">
                <a16:creationId xmlns:a16="http://schemas.microsoft.com/office/drawing/2014/main" id="{DF1F65E7-1CB7-3D42-91A9-88DA4E58EB0E}"/>
              </a:ext>
            </a:extLst>
          </p:cNvPr>
          <p:cNvSpPr>
            <a:spLocks noGrp="1"/>
          </p:cNvSpPr>
          <p:nvPr>
            <p:ph type="chart" sz="quarter" idx="10"/>
          </p:nvPr>
        </p:nvSpPr>
        <p:spPr>
          <a:xfrm>
            <a:off x="711994" y="1570038"/>
            <a:ext cx="7717631" cy="4114800"/>
          </a:xfrm>
        </p:spPr>
        <p:txBody>
          <a:bodyPr lIns="0" tIns="0" rIns="0" bIns="0"/>
          <a:lstStyle/>
          <a:p>
            <a:endParaRPr lang="en-US"/>
          </a:p>
        </p:txBody>
      </p:sp>
      <p:sp>
        <p:nvSpPr>
          <p:cNvPr id="12" name="Rectangle 11">
            <a:extLst>
              <a:ext uri="{FF2B5EF4-FFF2-40B4-BE49-F238E27FC236}">
                <a16:creationId xmlns:a16="http://schemas.microsoft.com/office/drawing/2014/main" id="{1F56D074-0631-F846-A2A3-4A39FEAEFDD7}"/>
              </a:ext>
              <a:ext uri="{C183D7F6-B498-43B3-948B-1728B52AA6E4}">
                <adec:decorative xmlns:adec="http://schemas.microsoft.com/office/drawing/2017/decorative" val="1"/>
              </a:ext>
            </a:extLst>
          </p:cNvPr>
          <p:cNvSpPr/>
          <p:nvPr userDrawn="1"/>
        </p:nvSpPr>
        <p:spPr>
          <a:xfrm>
            <a:off x="0" y="6389512"/>
            <a:ext cx="9144000" cy="4684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0" i="0">
              <a:latin typeface="Arial" panose="020B0604020202020204" pitchFamily="34" charset="0"/>
            </a:endParaRPr>
          </a:p>
        </p:txBody>
      </p:sp>
      <p:pic>
        <p:nvPicPr>
          <p:cNvPr id="9" name="Picture 8" descr="The University of Iowa">
            <a:extLst>
              <a:ext uri="{FF2B5EF4-FFF2-40B4-BE49-F238E27FC236}">
                <a16:creationId xmlns:a16="http://schemas.microsoft.com/office/drawing/2014/main" id="{34AAA98D-AE4C-3B41-A01C-8A57BF73205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28650" y="6247570"/>
            <a:ext cx="1299998" cy="617498"/>
          </a:xfrm>
          <a:prstGeom prst="rect">
            <a:avLst/>
          </a:prstGeom>
        </p:spPr>
      </p:pic>
      <p:sp>
        <p:nvSpPr>
          <p:cNvPr id="10" name="Footer Placeholder 4">
            <a:extLst>
              <a:ext uri="{FF2B5EF4-FFF2-40B4-BE49-F238E27FC236}">
                <a16:creationId xmlns:a16="http://schemas.microsoft.com/office/drawing/2014/main" id="{761FD608-F8D8-AF42-97E8-83F5C7F92E37}"/>
              </a:ext>
            </a:extLst>
          </p:cNvPr>
          <p:cNvSpPr>
            <a:spLocks noGrp="1"/>
          </p:cNvSpPr>
          <p:nvPr>
            <p:ph type="ftr" sz="quarter" idx="3"/>
          </p:nvPr>
        </p:nvSpPr>
        <p:spPr>
          <a:xfrm>
            <a:off x="2073821" y="6441193"/>
            <a:ext cx="6513130" cy="365125"/>
          </a:xfrm>
          <a:prstGeom prst="rect">
            <a:avLst/>
          </a:prstGeom>
        </p:spPr>
        <p:txBody>
          <a:bodyPr vert="horz" lIns="91440" tIns="45720" rIns="91440" bIns="45720" rtlCol="0" anchor="ctr"/>
          <a:lstStyle>
            <a:lvl1pPr algn="l">
              <a:defRPr sz="1050" b="0">
                <a:solidFill>
                  <a:schemeClr val="bg1"/>
                </a:solidFill>
              </a:defRPr>
            </a:lvl1pPr>
          </a:lstStyle>
          <a:p>
            <a:r>
              <a:rPr lang="en-US"/>
              <a:t>Hubbell Environmental Law Initiative and Tippie Social Impact Community</a:t>
            </a:r>
            <a:endParaRPr lang="en-US" b="0"/>
          </a:p>
        </p:txBody>
      </p:sp>
    </p:spTree>
    <p:extLst>
      <p:ext uri="{BB962C8B-B14F-4D97-AF65-F5344CB8AC3E}">
        <p14:creationId xmlns:p14="http://schemas.microsoft.com/office/powerpoint/2010/main" val="3142765285"/>
      </p:ext>
    </p:extLst>
  </p:cSld>
  <p:clrMapOvr>
    <a:masterClrMapping/>
  </p:clrMapOvr>
  <p:extLst>
    <p:ext uri="{DCECCB84-F9BA-43D5-87BE-67443E8EF086}">
      <p15:sldGuideLst xmlns:p15="http://schemas.microsoft.com/office/powerpoint/2012/main">
        <p15:guide id="2" pos="449" userDrawn="1">
          <p15:clr>
            <a:srgbClr val="FBAE40"/>
          </p15:clr>
        </p15:guide>
        <p15:guide id="3" pos="531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AC533B8E-DBF3-664D-901D-8735DE775212}"/>
              </a:ext>
            </a:extLst>
          </p:cNvPr>
          <p:cNvSpPr>
            <a:spLocks noGrp="1"/>
          </p:cNvSpPr>
          <p:nvPr>
            <p:ph type="ctrTitle" hasCustomPrompt="1"/>
          </p:nvPr>
        </p:nvSpPr>
        <p:spPr>
          <a:xfrm>
            <a:off x="711994" y="3214770"/>
            <a:ext cx="5372488" cy="1160369"/>
          </a:xfrm>
        </p:spPr>
        <p:txBody>
          <a:bodyPr lIns="0" tIns="0" rIns="0" bIns="0" anchor="t" anchorCtr="0">
            <a:noAutofit/>
          </a:bodyPr>
          <a:lstStyle>
            <a:lvl1pPr algn="l">
              <a:defRPr sz="5200" b="1">
                <a:solidFill>
                  <a:schemeClr val="tx1"/>
                </a:solidFill>
                <a:latin typeface="+mj-lt"/>
                <a:ea typeface="Roboto Black" panose="02000000000000000000" pitchFamily="2" charset="0"/>
                <a:cs typeface="Arial" panose="020B0604020202020204" pitchFamily="34" charset="0"/>
              </a:defRPr>
            </a:lvl1pPr>
          </a:lstStyle>
          <a:p>
            <a:r>
              <a:rPr lang="en-US"/>
              <a:t>Thank you</a:t>
            </a:r>
          </a:p>
        </p:txBody>
      </p:sp>
      <p:cxnSp>
        <p:nvCxnSpPr>
          <p:cNvPr id="12" name="Straight Connector 11">
            <a:extLst>
              <a:ext uri="{FF2B5EF4-FFF2-40B4-BE49-F238E27FC236}">
                <a16:creationId xmlns:a16="http://schemas.microsoft.com/office/drawing/2014/main" id="{382B9834-3ABC-DD48-8F8B-7C2FACEC9236}"/>
              </a:ext>
              <a:ext uri="{C183D7F6-B498-43B3-948B-1728B52AA6E4}">
                <adec:decorative xmlns:adec="http://schemas.microsoft.com/office/drawing/2017/decorative" val="1"/>
              </a:ext>
            </a:extLst>
          </p:cNvPr>
          <p:cNvCxnSpPr>
            <a:cxnSpLocks/>
          </p:cNvCxnSpPr>
          <p:nvPr userDrawn="1"/>
        </p:nvCxnSpPr>
        <p:spPr>
          <a:xfrm>
            <a:off x="730595" y="2923615"/>
            <a:ext cx="576398" cy="0"/>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 Placeholder 13">
            <a:extLst>
              <a:ext uri="{FF2B5EF4-FFF2-40B4-BE49-F238E27FC236}">
                <a16:creationId xmlns:a16="http://schemas.microsoft.com/office/drawing/2014/main" id="{73873935-43A0-4C23-AC45-B3EF69B188E1}"/>
              </a:ext>
            </a:extLst>
          </p:cNvPr>
          <p:cNvSpPr>
            <a:spLocks noGrp="1"/>
          </p:cNvSpPr>
          <p:nvPr>
            <p:ph type="body" sz="quarter" idx="12" hasCustomPrompt="1"/>
          </p:nvPr>
        </p:nvSpPr>
        <p:spPr>
          <a:xfrm>
            <a:off x="6471287" y="3087124"/>
            <a:ext cx="2015280" cy="1498329"/>
          </a:xfrm>
        </p:spPr>
        <p:txBody>
          <a:bodyPr vert="horz" anchor="ctr" anchorCtr="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200" b="0"/>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a:t>Contact Person Name</a:t>
            </a:r>
          </a:p>
          <a:p>
            <a:pPr lvl="0"/>
            <a:r>
              <a:rPr lang="en-US"/>
              <a:t>Contact Person Title </a:t>
            </a:r>
          </a:p>
          <a:p>
            <a:pPr lvl="0"/>
            <a:r>
              <a:rPr lang="en-US"/>
              <a:t>Contact Person Unit</a:t>
            </a:r>
          </a:p>
          <a:p>
            <a:pPr lvl="0"/>
            <a:endParaRPr lang="en-US"/>
          </a:p>
          <a:p>
            <a:pPr lvl="0"/>
            <a:r>
              <a:rPr lang="en-US"/>
              <a:t>Phone: </a:t>
            </a:r>
          </a:p>
          <a:p>
            <a:pPr lvl="0"/>
            <a:r>
              <a:rPr lang="en-US"/>
              <a:t>Fax: </a:t>
            </a:r>
          </a:p>
          <a:p>
            <a:pPr lvl="0"/>
            <a:r>
              <a:rPr lang="en-US"/>
              <a:t>Email:</a:t>
            </a:r>
          </a:p>
        </p:txBody>
      </p:sp>
      <p:sp>
        <p:nvSpPr>
          <p:cNvPr id="4" name="Rectangle 3">
            <a:extLst>
              <a:ext uri="{FF2B5EF4-FFF2-40B4-BE49-F238E27FC236}">
                <a16:creationId xmlns:a16="http://schemas.microsoft.com/office/drawing/2014/main" id="{1C6ACD65-4DC5-40D8-89A9-EBA0997790E8}"/>
              </a:ext>
              <a:ext uri="{C183D7F6-B498-43B3-948B-1728B52AA6E4}">
                <adec:decorative xmlns:adec="http://schemas.microsoft.com/office/drawing/2017/decorative" val="1"/>
              </a:ext>
            </a:extLst>
          </p:cNvPr>
          <p:cNvSpPr/>
          <p:nvPr userDrawn="1"/>
        </p:nvSpPr>
        <p:spPr>
          <a:xfrm>
            <a:off x="711994" y="4789293"/>
            <a:ext cx="292608" cy="30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a:extLst>
              <a:ext uri="{FF2B5EF4-FFF2-40B4-BE49-F238E27FC236}">
                <a16:creationId xmlns:a16="http://schemas.microsoft.com/office/drawing/2014/main" id="{33438018-43AE-4329-BACA-C859C7CFF4A2}"/>
              </a:ext>
            </a:extLst>
          </p:cNvPr>
          <p:cNvSpPr>
            <a:spLocks noGrp="1"/>
          </p:cNvSpPr>
          <p:nvPr>
            <p:ph type="body" sz="quarter" idx="10" hasCustomPrompt="1"/>
          </p:nvPr>
        </p:nvSpPr>
        <p:spPr>
          <a:xfrm>
            <a:off x="989435" y="4789292"/>
            <a:ext cx="1719072" cy="300082"/>
          </a:xfrm>
          <a:solidFill>
            <a:schemeClr val="tx1"/>
          </a:solidFill>
          <a:ln>
            <a:noFill/>
          </a:ln>
        </p:spPr>
        <p:txBody>
          <a:bodyPr wrap="square" lIns="91440" tIns="45720" rIns="91440" bIns="45720">
            <a:spAutoFit/>
          </a:bodyPr>
          <a:lstStyle>
            <a:lvl1pPr marL="0" indent="0">
              <a:buNone/>
              <a:defRPr sz="1350">
                <a:solidFill>
                  <a:schemeClr val="bg1"/>
                </a:solidFill>
                <a:latin typeface="Roboto Black" panose="02000000000000000000" pitchFamily="2" charset="0"/>
                <a:ea typeface="Roboto Black" panose="02000000000000000000" pitchFamily="2" charset="0"/>
              </a:defRPr>
            </a:lvl1pPr>
          </a:lstStyle>
          <a:p>
            <a:pPr lvl="0"/>
            <a:r>
              <a:rPr lang="en-US"/>
              <a:t>Insert Web Address</a:t>
            </a:r>
          </a:p>
        </p:txBody>
      </p:sp>
      <p:grpSp>
        <p:nvGrpSpPr>
          <p:cNvPr id="15" name="Group 14">
            <a:extLst>
              <a:ext uri="{FF2B5EF4-FFF2-40B4-BE49-F238E27FC236}">
                <a16:creationId xmlns:a16="http://schemas.microsoft.com/office/drawing/2014/main" id="{EB262A30-5EEC-5549-B428-7E5B11A5D7A7}"/>
              </a:ext>
            </a:extLst>
          </p:cNvPr>
          <p:cNvGrpSpPr/>
          <p:nvPr userDrawn="1"/>
        </p:nvGrpSpPr>
        <p:grpSpPr>
          <a:xfrm>
            <a:off x="803454" y="4864147"/>
            <a:ext cx="146304" cy="150373"/>
            <a:chOff x="3057746" y="812006"/>
            <a:chExt cx="173610" cy="183357"/>
          </a:xfrm>
          <a:noFill/>
        </p:grpSpPr>
        <p:cxnSp>
          <p:nvCxnSpPr>
            <p:cNvPr id="16" name="Straight Connector 15">
              <a:extLst>
                <a:ext uri="{FF2B5EF4-FFF2-40B4-BE49-F238E27FC236}">
                  <a16:creationId xmlns:a16="http://schemas.microsoft.com/office/drawing/2014/main" id="{1699B573-1E8F-3547-9D64-50A2EC630F1F}"/>
                </a:ext>
              </a:extLst>
            </p:cNvPr>
            <p:cNvCxnSpPr/>
            <p:nvPr userDrawn="1"/>
          </p:nvCxnSpPr>
          <p:spPr>
            <a:xfrm>
              <a:off x="3057746" y="904875"/>
              <a:ext cx="173610" cy="0"/>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Freeform: Shape 12">
              <a:extLst>
                <a:ext uri="{FF2B5EF4-FFF2-40B4-BE49-F238E27FC236}">
                  <a16:creationId xmlns:a16="http://schemas.microsoft.com/office/drawing/2014/main" id="{68F32139-4BAE-F54C-8358-EF5839C5813E}"/>
                </a:ext>
              </a:extLst>
            </p:cNvPr>
            <p:cNvSpPr/>
            <p:nvPr userDrawn="1"/>
          </p:nvSpPr>
          <p:spPr>
            <a:xfrm>
              <a:off x="3143250" y="812006"/>
              <a:ext cx="85725" cy="183357"/>
            </a:xfrm>
            <a:custGeom>
              <a:avLst/>
              <a:gdLst>
                <a:gd name="connsiteX0" fmla="*/ 4763 w 85725"/>
                <a:gd name="connsiteY0" fmla="*/ 0 h 183357"/>
                <a:gd name="connsiteX1" fmla="*/ 85725 w 85725"/>
                <a:gd name="connsiteY1" fmla="*/ 92869 h 183357"/>
                <a:gd name="connsiteX2" fmla="*/ 0 w 85725"/>
                <a:gd name="connsiteY2" fmla="*/ 183357 h 183357"/>
              </a:gdLst>
              <a:ahLst/>
              <a:cxnLst>
                <a:cxn ang="0">
                  <a:pos x="connsiteX0" y="connsiteY0"/>
                </a:cxn>
                <a:cxn ang="0">
                  <a:pos x="connsiteX1" y="connsiteY1"/>
                </a:cxn>
                <a:cxn ang="0">
                  <a:pos x="connsiteX2" y="connsiteY2"/>
                </a:cxn>
              </a:cxnLst>
              <a:rect l="l" t="t" r="r" b="b"/>
              <a:pathLst>
                <a:path w="85725" h="183357">
                  <a:moveTo>
                    <a:pt x="4763" y="0"/>
                  </a:moveTo>
                  <a:lnTo>
                    <a:pt x="85725" y="92869"/>
                  </a:lnTo>
                  <a:lnTo>
                    <a:pt x="0" y="183357"/>
                  </a:lnTo>
                </a:path>
              </a:pathLst>
            </a:custGeom>
            <a:gr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4" name="Picture 13" descr="The University of Iowa">
            <a:extLst>
              <a:ext uri="{FF2B5EF4-FFF2-40B4-BE49-F238E27FC236}">
                <a16:creationId xmlns:a16="http://schemas.microsoft.com/office/drawing/2014/main" id="{4B1807D8-E6B4-C743-A4EC-22D5E0479848}"/>
              </a:ext>
            </a:extLst>
          </p:cNvPr>
          <p:cNvPicPr>
            <a:picLocks noChangeAspect="1"/>
          </p:cNvPicPr>
          <p:nvPr userDrawn="1"/>
        </p:nvPicPr>
        <p:blipFill>
          <a:blip r:embed="rId2"/>
          <a:srcRect/>
          <a:stretch/>
        </p:blipFill>
        <p:spPr>
          <a:xfrm>
            <a:off x="6471287" y="-1189"/>
            <a:ext cx="2015279" cy="963278"/>
          </a:xfrm>
          <a:prstGeom prst="rect">
            <a:avLst/>
          </a:prstGeom>
        </p:spPr>
      </p:pic>
      <p:sp>
        <p:nvSpPr>
          <p:cNvPr id="13" name="Footer Placeholder 4">
            <a:extLst>
              <a:ext uri="{FF2B5EF4-FFF2-40B4-BE49-F238E27FC236}">
                <a16:creationId xmlns:a16="http://schemas.microsoft.com/office/drawing/2014/main" id="{D7F85C9B-9D4B-D642-BBFB-CDE025D69CBD}"/>
              </a:ext>
            </a:extLst>
          </p:cNvPr>
          <p:cNvSpPr>
            <a:spLocks noGrp="1"/>
          </p:cNvSpPr>
          <p:nvPr>
            <p:ph type="ftr" sz="quarter" idx="3"/>
          </p:nvPr>
        </p:nvSpPr>
        <p:spPr>
          <a:xfrm>
            <a:off x="717072" y="2365791"/>
            <a:ext cx="7772020" cy="365125"/>
          </a:xfrm>
          <a:prstGeom prst="rect">
            <a:avLst/>
          </a:prstGeom>
          <a:noFill/>
        </p:spPr>
        <p:txBody>
          <a:bodyPr vert="horz" lIns="0" tIns="0" rIns="0" bIns="0" rtlCol="0" anchor="ctr"/>
          <a:lstStyle>
            <a:lvl1pPr algn="l">
              <a:defRPr sz="1650" b="0">
                <a:solidFill>
                  <a:schemeClr val="tx1"/>
                </a:solidFill>
              </a:defRPr>
            </a:lvl1pPr>
          </a:lstStyle>
          <a:p>
            <a:r>
              <a:rPr lang="en-US"/>
              <a:t>Hubbell Environmental Law Initiative and the Tippie Social Impact Community</a:t>
            </a:r>
          </a:p>
        </p:txBody>
      </p:sp>
    </p:spTree>
    <p:extLst>
      <p:ext uri="{BB962C8B-B14F-4D97-AF65-F5344CB8AC3E}">
        <p14:creationId xmlns:p14="http://schemas.microsoft.com/office/powerpoint/2010/main" val="28836383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49"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losing Slide-Solid Black">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47420D0-6FF1-9C4A-B953-EA4EEABBA308}"/>
              </a:ext>
            </a:extLst>
          </p:cNvPr>
          <p:cNvSpPr>
            <a:spLocks noGrp="1"/>
          </p:cNvSpPr>
          <p:nvPr>
            <p:ph type="ctrTitle" hasCustomPrompt="1"/>
          </p:nvPr>
        </p:nvSpPr>
        <p:spPr>
          <a:xfrm>
            <a:off x="711994" y="3203884"/>
            <a:ext cx="5372488" cy="1160369"/>
          </a:xfrm>
        </p:spPr>
        <p:txBody>
          <a:bodyPr lIns="0" tIns="0" rIns="0" bIns="0" anchor="t" anchorCtr="0">
            <a:noAutofit/>
          </a:bodyPr>
          <a:lstStyle>
            <a:lvl1pPr algn="l">
              <a:defRPr sz="5200" b="1">
                <a:solidFill>
                  <a:schemeClr val="bg1"/>
                </a:solidFill>
                <a:latin typeface="+mj-lt"/>
                <a:ea typeface="Roboto Black" panose="02000000000000000000" pitchFamily="2" charset="0"/>
                <a:cs typeface="Arial" panose="020B0604020202020204" pitchFamily="34" charset="0"/>
              </a:defRPr>
            </a:lvl1pPr>
          </a:lstStyle>
          <a:p>
            <a:r>
              <a:rPr lang="en-US"/>
              <a:t>Thank you</a:t>
            </a:r>
          </a:p>
        </p:txBody>
      </p:sp>
      <p:cxnSp>
        <p:nvCxnSpPr>
          <p:cNvPr id="21" name="Straight Connector 20">
            <a:extLst>
              <a:ext uri="{FF2B5EF4-FFF2-40B4-BE49-F238E27FC236}">
                <a16:creationId xmlns:a16="http://schemas.microsoft.com/office/drawing/2014/main" id="{4F7216A4-2452-1B4B-AE0D-122E7F5A5965}"/>
              </a:ext>
              <a:ext uri="{C183D7F6-B498-43B3-948B-1728B52AA6E4}">
                <adec:decorative xmlns:adec="http://schemas.microsoft.com/office/drawing/2017/decorative" val="1"/>
              </a:ext>
            </a:extLst>
          </p:cNvPr>
          <p:cNvCxnSpPr>
            <a:cxnSpLocks/>
          </p:cNvCxnSpPr>
          <p:nvPr userDrawn="1"/>
        </p:nvCxnSpPr>
        <p:spPr>
          <a:xfrm>
            <a:off x="730595" y="2923615"/>
            <a:ext cx="57639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 Placeholder 13">
            <a:extLst>
              <a:ext uri="{FF2B5EF4-FFF2-40B4-BE49-F238E27FC236}">
                <a16:creationId xmlns:a16="http://schemas.microsoft.com/office/drawing/2014/main" id="{73873935-43A0-4C23-AC45-B3EF69B188E1}"/>
              </a:ext>
            </a:extLst>
          </p:cNvPr>
          <p:cNvSpPr>
            <a:spLocks noGrp="1"/>
          </p:cNvSpPr>
          <p:nvPr>
            <p:ph type="body" sz="quarter" idx="12" hasCustomPrompt="1"/>
          </p:nvPr>
        </p:nvSpPr>
        <p:spPr>
          <a:xfrm>
            <a:off x="6468763" y="3105910"/>
            <a:ext cx="2020329" cy="1498329"/>
          </a:xfrm>
        </p:spPr>
        <p:txBody>
          <a:bodyPr vert="horz" anchor="ctr" anchorCtr="0">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bg1"/>
                </a:solidFill>
              </a:defRPr>
            </a:lvl1pPr>
            <a:lvl2pPr marL="342900" indent="0">
              <a:buNone/>
              <a:defRPr sz="1200"/>
            </a:lvl2pPr>
            <a:lvl3pPr marL="685800" indent="0">
              <a:buNone/>
              <a:defRPr sz="1200"/>
            </a:lvl3pPr>
            <a:lvl4pPr marL="1028700" indent="0">
              <a:buNone/>
              <a:defRPr sz="1200"/>
            </a:lvl4pPr>
            <a:lvl5pPr marL="1371600" indent="0">
              <a:buNone/>
              <a:defRPr sz="1200"/>
            </a:lvl5pPr>
          </a:lstStyle>
          <a:p>
            <a:pPr lvl="0"/>
            <a:r>
              <a:rPr lang="en-US"/>
              <a:t>Contact Person Name</a:t>
            </a:r>
          </a:p>
          <a:p>
            <a:pPr lvl="0"/>
            <a:r>
              <a:rPr lang="en-US"/>
              <a:t>Contact Person Title </a:t>
            </a:r>
          </a:p>
          <a:p>
            <a:pPr lvl="0"/>
            <a:r>
              <a:rPr lang="en-US"/>
              <a:t>Contact Person Unit</a:t>
            </a:r>
          </a:p>
          <a:p>
            <a:pPr lvl="0"/>
            <a:endParaRPr lang="en-US"/>
          </a:p>
          <a:p>
            <a:pPr lvl="0"/>
            <a:r>
              <a:rPr lang="en-US"/>
              <a:t>Phone: </a:t>
            </a:r>
          </a:p>
          <a:p>
            <a:pPr lvl="0"/>
            <a:r>
              <a:rPr lang="en-US"/>
              <a:t>Fax: </a:t>
            </a:r>
          </a:p>
          <a:p>
            <a:pPr lvl="0"/>
            <a:r>
              <a:rPr lang="en-US"/>
              <a:t>Email:</a:t>
            </a:r>
          </a:p>
        </p:txBody>
      </p:sp>
      <p:sp>
        <p:nvSpPr>
          <p:cNvPr id="4" name="Rectangle 3">
            <a:extLst>
              <a:ext uri="{FF2B5EF4-FFF2-40B4-BE49-F238E27FC236}">
                <a16:creationId xmlns:a16="http://schemas.microsoft.com/office/drawing/2014/main" id="{1C6ACD65-4DC5-40D8-89A9-EBA0997790E8}"/>
              </a:ext>
            </a:extLst>
          </p:cNvPr>
          <p:cNvSpPr/>
          <p:nvPr userDrawn="1"/>
        </p:nvSpPr>
        <p:spPr>
          <a:xfrm>
            <a:off x="711993" y="4770260"/>
            <a:ext cx="292608" cy="3000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a:extLst>
              <a:ext uri="{FF2B5EF4-FFF2-40B4-BE49-F238E27FC236}">
                <a16:creationId xmlns:a16="http://schemas.microsoft.com/office/drawing/2014/main" id="{33438018-43AE-4329-BACA-C859C7CFF4A2}"/>
              </a:ext>
            </a:extLst>
          </p:cNvPr>
          <p:cNvSpPr>
            <a:spLocks noGrp="1"/>
          </p:cNvSpPr>
          <p:nvPr>
            <p:ph type="body" sz="quarter" idx="10" hasCustomPrompt="1"/>
          </p:nvPr>
        </p:nvSpPr>
        <p:spPr>
          <a:xfrm>
            <a:off x="997825" y="4770260"/>
            <a:ext cx="1719072" cy="300082"/>
          </a:xfrm>
          <a:solidFill>
            <a:schemeClr val="accent1"/>
          </a:solidFill>
          <a:ln>
            <a:noFill/>
          </a:ln>
        </p:spPr>
        <p:txBody>
          <a:bodyPr wrap="none" lIns="91440" tIns="45720" rIns="91440" bIns="45720">
            <a:spAutoFit/>
          </a:bodyPr>
          <a:lstStyle>
            <a:lvl1pPr marL="0" indent="0">
              <a:buNone/>
              <a:defRPr sz="1350">
                <a:solidFill>
                  <a:schemeClr val="tx1"/>
                </a:solidFill>
                <a:latin typeface="Roboto Black" panose="02000000000000000000" pitchFamily="2" charset="0"/>
                <a:ea typeface="Roboto Black" panose="02000000000000000000" pitchFamily="2" charset="0"/>
              </a:defRPr>
            </a:lvl1pPr>
          </a:lstStyle>
          <a:p>
            <a:pPr lvl="0"/>
            <a:r>
              <a:rPr lang="en-US"/>
              <a:t>Insert Web Address</a:t>
            </a:r>
          </a:p>
        </p:txBody>
      </p:sp>
      <p:grpSp>
        <p:nvGrpSpPr>
          <p:cNvPr id="11" name="Group 10">
            <a:extLst>
              <a:ext uri="{FF2B5EF4-FFF2-40B4-BE49-F238E27FC236}">
                <a16:creationId xmlns:a16="http://schemas.microsoft.com/office/drawing/2014/main" id="{5625728D-FF50-4FF2-AC2E-B13A3D44D5B9}"/>
              </a:ext>
              <a:ext uri="{C183D7F6-B498-43B3-948B-1728B52AA6E4}">
                <adec:decorative xmlns:adec="http://schemas.microsoft.com/office/drawing/2017/decorative" val="1"/>
              </a:ext>
            </a:extLst>
          </p:cNvPr>
          <p:cNvGrpSpPr/>
          <p:nvPr/>
        </p:nvGrpSpPr>
        <p:grpSpPr>
          <a:xfrm>
            <a:off x="803454" y="4845115"/>
            <a:ext cx="146304" cy="150373"/>
            <a:chOff x="3057746" y="812006"/>
            <a:chExt cx="173610" cy="183357"/>
          </a:xfrm>
          <a:noFill/>
        </p:grpSpPr>
        <p:cxnSp>
          <p:nvCxnSpPr>
            <p:cNvPr id="12" name="Straight Connector 11">
              <a:extLst>
                <a:ext uri="{FF2B5EF4-FFF2-40B4-BE49-F238E27FC236}">
                  <a16:creationId xmlns:a16="http://schemas.microsoft.com/office/drawing/2014/main" id="{58A6E0DE-15E0-485B-8083-6D1BB965B9B6}"/>
                </a:ext>
              </a:extLst>
            </p:cNvPr>
            <p:cNvCxnSpPr/>
            <p:nvPr userDrawn="1"/>
          </p:nvCxnSpPr>
          <p:spPr>
            <a:xfrm>
              <a:off x="3057746" y="904875"/>
              <a:ext cx="173610" cy="0"/>
            </a:xfrm>
            <a:prstGeom prst="line">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184EFEE4-DF1C-4FDF-ABC6-804BF8FA2941}"/>
                </a:ext>
              </a:extLst>
            </p:cNvPr>
            <p:cNvSpPr/>
            <p:nvPr userDrawn="1"/>
          </p:nvSpPr>
          <p:spPr>
            <a:xfrm>
              <a:off x="3143250" y="812006"/>
              <a:ext cx="85725" cy="183357"/>
            </a:xfrm>
            <a:custGeom>
              <a:avLst/>
              <a:gdLst>
                <a:gd name="connsiteX0" fmla="*/ 4763 w 85725"/>
                <a:gd name="connsiteY0" fmla="*/ 0 h 183357"/>
                <a:gd name="connsiteX1" fmla="*/ 85725 w 85725"/>
                <a:gd name="connsiteY1" fmla="*/ 92869 h 183357"/>
                <a:gd name="connsiteX2" fmla="*/ 0 w 85725"/>
                <a:gd name="connsiteY2" fmla="*/ 183357 h 183357"/>
              </a:gdLst>
              <a:ahLst/>
              <a:cxnLst>
                <a:cxn ang="0">
                  <a:pos x="connsiteX0" y="connsiteY0"/>
                </a:cxn>
                <a:cxn ang="0">
                  <a:pos x="connsiteX1" y="connsiteY1"/>
                </a:cxn>
                <a:cxn ang="0">
                  <a:pos x="connsiteX2" y="connsiteY2"/>
                </a:cxn>
              </a:cxnLst>
              <a:rect l="l" t="t" r="r" b="b"/>
              <a:pathLst>
                <a:path w="85725" h="183357">
                  <a:moveTo>
                    <a:pt x="4763" y="0"/>
                  </a:moveTo>
                  <a:lnTo>
                    <a:pt x="85725" y="92869"/>
                  </a:lnTo>
                  <a:lnTo>
                    <a:pt x="0" y="183357"/>
                  </a:lnTo>
                </a:path>
              </a:pathLst>
            </a:custGeom>
            <a:gr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5" name="Picture 14" descr="The University of Iowa">
            <a:extLst>
              <a:ext uri="{FF2B5EF4-FFF2-40B4-BE49-F238E27FC236}">
                <a16:creationId xmlns:a16="http://schemas.microsoft.com/office/drawing/2014/main" id="{6179B039-C5FC-F04C-AB21-BEF980B032D5}"/>
              </a:ext>
            </a:extLst>
          </p:cNvPr>
          <p:cNvPicPr>
            <a:picLocks noChangeAspect="1"/>
          </p:cNvPicPr>
          <p:nvPr userDrawn="1"/>
        </p:nvPicPr>
        <p:blipFill>
          <a:blip r:embed="rId2"/>
          <a:srcRect/>
          <a:stretch/>
        </p:blipFill>
        <p:spPr>
          <a:xfrm>
            <a:off x="6468762" y="-581"/>
            <a:ext cx="2020330" cy="962061"/>
          </a:xfrm>
          <a:prstGeom prst="rect">
            <a:avLst/>
          </a:prstGeom>
        </p:spPr>
      </p:pic>
      <p:sp>
        <p:nvSpPr>
          <p:cNvPr id="17" name="Footer Placeholder 4">
            <a:extLst>
              <a:ext uri="{FF2B5EF4-FFF2-40B4-BE49-F238E27FC236}">
                <a16:creationId xmlns:a16="http://schemas.microsoft.com/office/drawing/2014/main" id="{70E4C36A-C453-EE4B-A1E5-D1232C361273}"/>
              </a:ext>
            </a:extLst>
          </p:cNvPr>
          <p:cNvSpPr>
            <a:spLocks noGrp="1"/>
          </p:cNvSpPr>
          <p:nvPr>
            <p:ph type="ftr" sz="quarter" idx="3"/>
          </p:nvPr>
        </p:nvSpPr>
        <p:spPr>
          <a:xfrm>
            <a:off x="717072" y="2365791"/>
            <a:ext cx="7772020" cy="365125"/>
          </a:xfrm>
          <a:prstGeom prst="rect">
            <a:avLst/>
          </a:prstGeom>
          <a:noFill/>
        </p:spPr>
        <p:txBody>
          <a:bodyPr vert="horz" lIns="0" tIns="0" rIns="0" bIns="0" rtlCol="0" anchor="ctr"/>
          <a:lstStyle>
            <a:lvl1pPr algn="l">
              <a:defRPr sz="1650" b="0">
                <a:solidFill>
                  <a:schemeClr val="bg1"/>
                </a:solidFill>
              </a:defRPr>
            </a:lvl1pPr>
          </a:lstStyle>
          <a:p>
            <a:r>
              <a:rPr lang="en-US"/>
              <a:t>Hubbell Environmental Law Initiative and the Tippie Social Impact Community</a:t>
            </a:r>
            <a:endParaRPr lang="en-US" sz="1650"/>
          </a:p>
        </p:txBody>
      </p:sp>
    </p:spTree>
    <p:extLst>
      <p:ext uri="{BB962C8B-B14F-4D97-AF65-F5344CB8AC3E}">
        <p14:creationId xmlns:p14="http://schemas.microsoft.com/office/powerpoint/2010/main" val="37886445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49"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OWA Logo with Text">
    <p:bg>
      <p:bgPr>
        <a:solidFill>
          <a:schemeClr val="tx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B993FB4-4336-2048-A6A4-FA306EBBE714}"/>
              </a:ext>
            </a:extLst>
          </p:cNvPr>
          <p:cNvSpPr>
            <a:spLocks noGrp="1"/>
          </p:cNvSpPr>
          <p:nvPr>
            <p:ph type="title" hasCustomPrompt="1"/>
          </p:nvPr>
        </p:nvSpPr>
        <p:spPr>
          <a:xfrm>
            <a:off x="628650" y="4229810"/>
            <a:ext cx="7886700" cy="1311454"/>
          </a:xfrm>
        </p:spPr>
        <p:txBody>
          <a:bodyPr/>
          <a:lstStyle>
            <a:lvl1pPr algn="ctr">
              <a:defRPr sz="4200">
                <a:solidFill>
                  <a:schemeClr val="bg1"/>
                </a:solidFill>
              </a:defRPr>
            </a:lvl1pPr>
          </a:lstStyle>
          <a:p>
            <a:r>
              <a:rPr lang="en-US"/>
              <a:t>Closing Slide Header</a:t>
            </a:r>
          </a:p>
        </p:txBody>
      </p:sp>
      <p:pic>
        <p:nvPicPr>
          <p:cNvPr id="4" name="Picture 3" descr="The University of Iowa">
            <a:extLst>
              <a:ext uri="{FF2B5EF4-FFF2-40B4-BE49-F238E27FC236}">
                <a16:creationId xmlns:a16="http://schemas.microsoft.com/office/drawing/2014/main" id="{D94B893B-3A5E-A84C-9A26-CCC1CC0A2366}"/>
              </a:ext>
            </a:extLst>
          </p:cNvPr>
          <p:cNvPicPr>
            <a:picLocks noChangeAspect="1"/>
          </p:cNvPicPr>
          <p:nvPr userDrawn="1"/>
        </p:nvPicPr>
        <p:blipFill>
          <a:blip r:embed="rId2"/>
          <a:srcRect/>
          <a:stretch/>
        </p:blipFill>
        <p:spPr>
          <a:xfrm>
            <a:off x="1714500" y="1793124"/>
            <a:ext cx="5715000" cy="1666875"/>
          </a:xfrm>
          <a:prstGeom prst="rect">
            <a:avLst/>
          </a:prstGeom>
        </p:spPr>
      </p:pic>
    </p:spTree>
    <p:extLst>
      <p:ext uri="{BB962C8B-B14F-4D97-AF65-F5344CB8AC3E}">
        <p14:creationId xmlns:p14="http://schemas.microsoft.com/office/powerpoint/2010/main" val="11334907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OWA Logo Only">
    <p:bg>
      <p:bgPr>
        <a:solidFill>
          <a:schemeClr val="tx1"/>
        </a:solidFill>
        <a:effectLst/>
      </p:bgPr>
    </p:bg>
    <p:spTree>
      <p:nvGrpSpPr>
        <p:cNvPr id="1" name=""/>
        <p:cNvGrpSpPr/>
        <p:nvPr/>
      </p:nvGrpSpPr>
      <p:grpSpPr>
        <a:xfrm>
          <a:off x="0" y="0"/>
          <a:ext cx="0" cy="0"/>
          <a:chOff x="0" y="0"/>
          <a:chExt cx="0" cy="0"/>
        </a:xfrm>
      </p:grpSpPr>
      <p:pic>
        <p:nvPicPr>
          <p:cNvPr id="4" name="Picture 3" descr="The University of Iowa">
            <a:extLst>
              <a:ext uri="{FF2B5EF4-FFF2-40B4-BE49-F238E27FC236}">
                <a16:creationId xmlns:a16="http://schemas.microsoft.com/office/drawing/2014/main" id="{D94B893B-3A5E-A84C-9A26-CCC1CC0A2366}"/>
              </a:ext>
            </a:extLst>
          </p:cNvPr>
          <p:cNvPicPr>
            <a:picLocks noChangeAspect="1"/>
          </p:cNvPicPr>
          <p:nvPr userDrawn="1"/>
        </p:nvPicPr>
        <p:blipFill>
          <a:blip r:embed="rId2"/>
          <a:srcRect/>
          <a:stretch/>
        </p:blipFill>
        <p:spPr>
          <a:xfrm>
            <a:off x="1714500" y="2595562"/>
            <a:ext cx="5715000" cy="1666875"/>
          </a:xfrm>
          <a:prstGeom prst="rect">
            <a:avLst/>
          </a:prstGeom>
        </p:spPr>
      </p:pic>
    </p:spTree>
    <p:extLst>
      <p:ext uri="{BB962C8B-B14F-4D97-AF65-F5344CB8AC3E}">
        <p14:creationId xmlns:p14="http://schemas.microsoft.com/office/powerpoint/2010/main" val="1974530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47C82-65E8-6F4A-93F5-B60D5D90FAEC}"/>
              </a:ext>
            </a:extLst>
          </p:cNvPr>
          <p:cNvSpPr>
            <a:spLocks noGrp="1"/>
          </p:cNvSpPr>
          <p:nvPr>
            <p:ph type="title"/>
          </p:nvPr>
        </p:nvSpPr>
        <p:spPr>
          <a:xfrm>
            <a:off x="628650" y="365126"/>
            <a:ext cx="7886700" cy="896116"/>
          </a:xfrm>
          <a:prstGeom prst="rect">
            <a:avLst/>
          </a:prstGeom>
        </p:spPr>
        <p:txBody>
          <a:bodyPr vert="horz" lIns="0" tIns="0" rIns="0" bIns="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D0A12C-E82E-3F40-8F2F-F914F24F0B62}"/>
              </a:ext>
            </a:extLst>
          </p:cNvPr>
          <p:cNvSpPr>
            <a:spLocks noGrp="1"/>
          </p:cNvSpPr>
          <p:nvPr>
            <p:ph type="body" idx="1"/>
          </p:nvPr>
        </p:nvSpPr>
        <p:spPr>
          <a:xfrm>
            <a:off x="628650" y="1825625"/>
            <a:ext cx="7886700"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0061491"/>
      </p:ext>
    </p:extLst>
  </p:cSld>
  <p:clrMap bg1="lt1" tx1="dk1" bg2="lt2" tx2="dk2" accent1="accent1" accent2="accent2" accent3="accent3" accent4="accent4" accent5="accent5" accent6="accent6" hlink="hlink" folHlink="folHlink"/>
  <p:sldLayoutIdLst>
    <p:sldLayoutId id="2147483656" r:id="rId1"/>
    <p:sldLayoutId id="2147483687" r:id="rId2"/>
    <p:sldLayoutId id="2147483688" r:id="rId3"/>
    <p:sldLayoutId id="2147483684" r:id="rId4"/>
    <p:sldLayoutId id="2147483663" r:id="rId5"/>
    <p:sldLayoutId id="2147483686" r:id="rId6"/>
    <p:sldLayoutId id="2147483690" r:id="rId7"/>
    <p:sldLayoutId id="2147483682" r:id="rId8"/>
    <p:sldLayoutId id="2147483650" r:id="rId9"/>
    <p:sldLayoutId id="2147483662" r:id="rId10"/>
    <p:sldLayoutId id="2147483670" r:id="rId11"/>
    <p:sldLayoutId id="2147483667" r:id="rId12"/>
    <p:sldLayoutId id="2147483668" r:id="rId13"/>
    <p:sldLayoutId id="2147483675" r:id="rId14"/>
    <p:sldLayoutId id="2147483677" r:id="rId15"/>
    <p:sldLayoutId id="2147483676" r:id="rId16"/>
    <p:sldLayoutId id="2147483672" r:id="rId17"/>
    <p:sldLayoutId id="2147483692" r:id="rId18"/>
    <p:sldLayoutId id="2147483669" r:id="rId19"/>
    <p:sldLayoutId id="2147483671" r:id="rId20"/>
    <p:sldLayoutId id="2147483679" r:id="rId21"/>
    <p:sldLayoutId id="2147483680" r:id="rId22"/>
    <p:sldLayoutId id="2147483654" r:id="rId23"/>
    <p:sldLayoutId id="2147483655" r:id="rId24"/>
    <p:sldLayoutId id="2147483665" r:id="rId25"/>
    <p:sldLayoutId id="2147483664" r:id="rId26"/>
    <p:sldLayoutId id="2147483689" r:id="rId27"/>
    <p:sldLayoutId id="2147483693" r:id="rId28"/>
    <p:sldLayoutId id="2147483691" r:id="rId29"/>
  </p:sldLayoutIdLst>
  <p:hf sldNum="0" hdr="0" dt="0"/>
  <p:txStyles>
    <p:titleStyle>
      <a:lvl1pPr algn="l" defTabSz="685800" rtl="0" eaLnBrk="1" latinLnBrk="0" hangingPunct="1">
        <a:lnSpc>
          <a:spcPct val="90000"/>
        </a:lnSpc>
        <a:spcBef>
          <a:spcPct val="0"/>
        </a:spcBef>
        <a:buNone/>
        <a:defRPr sz="3000" b="1" kern="1200">
          <a:solidFill>
            <a:schemeClr val="tx1"/>
          </a:solidFill>
          <a:latin typeface="Roboto" panose="02000000000000000000" pitchFamily="2" charset="0"/>
          <a:ea typeface="Roboto" panose="02000000000000000000" pitchFamily="2" charset="0"/>
          <a:cs typeface="Arial" panose="020B0604020202020204" pitchFamily="34" charset="0"/>
        </a:defRPr>
      </a:lvl1pPr>
    </p:titleStyle>
    <p:bodyStyle>
      <a:lvl1pPr marL="171450" indent="-171450" algn="l" defTabSz="685800" rtl="0" eaLnBrk="1" latinLnBrk="0" hangingPunct="1">
        <a:lnSpc>
          <a:spcPct val="100000"/>
        </a:lnSpc>
        <a:spcBef>
          <a:spcPts val="750"/>
        </a:spcBef>
        <a:buFont typeface="Arial" panose="020B0604020202020204" pitchFamily="34" charset="0"/>
        <a:buChar char="•"/>
        <a:defRPr sz="2100" kern="1200">
          <a:solidFill>
            <a:schemeClr val="tx1"/>
          </a:solidFill>
          <a:latin typeface="Roboto" panose="02000000000000000000" pitchFamily="2" charset="0"/>
          <a:ea typeface="Roboto" panose="02000000000000000000" pitchFamily="2" charset="0"/>
          <a:cs typeface="Arial" panose="020B0604020202020204" pitchFamily="34" charset="0"/>
        </a:defRPr>
      </a:lvl1pPr>
      <a:lvl2pPr marL="514350" indent="-171450" algn="l" defTabSz="685800" rtl="0" eaLnBrk="1" latinLnBrk="0" hangingPunct="1">
        <a:lnSpc>
          <a:spcPct val="100000"/>
        </a:lnSpc>
        <a:spcBef>
          <a:spcPts val="375"/>
        </a:spcBef>
        <a:buFont typeface="Roboto" panose="02000000000000000000" pitchFamily="2" charset="0"/>
        <a:buChar char="–"/>
        <a:defRPr sz="1800" kern="1200">
          <a:solidFill>
            <a:schemeClr val="tx1"/>
          </a:solidFill>
          <a:latin typeface="Roboto" panose="02000000000000000000" pitchFamily="2" charset="0"/>
          <a:ea typeface="Roboto" panose="02000000000000000000" pitchFamily="2" charset="0"/>
          <a:cs typeface="Arial" panose="020B0604020202020204" pitchFamily="34" charset="0"/>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Roboto" panose="02000000000000000000" pitchFamily="2" charset="0"/>
          <a:ea typeface="Roboto" panose="02000000000000000000" pitchFamily="2" charset="0"/>
          <a:cs typeface="Arial" panose="020B0604020202020204" pitchFamily="34" charset="0"/>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Roboto" panose="02000000000000000000" pitchFamily="2" charset="0"/>
          <a:ea typeface="Roboto" panose="02000000000000000000" pitchFamily="2"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11.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3.xml"/><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3.xml"/><Relationship Id="rId5" Type="http://schemas.openxmlformats.org/officeDocument/2006/relationships/image" Target="../media/image15.jpe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F7954-59C4-B2A7-952D-9DC050DC0177}"/>
            </a:ext>
          </a:extLst>
        </p:cNvPr>
        <p:cNvGrpSpPr/>
        <p:nvPr/>
      </p:nvGrpSpPr>
      <p:grpSpPr>
        <a:xfrm>
          <a:off x="0" y="0"/>
          <a:ext cx="0" cy="0"/>
          <a:chOff x="0" y="0"/>
          <a:chExt cx="0" cy="0"/>
        </a:xfrm>
      </p:grpSpPr>
      <p:sp>
        <p:nvSpPr>
          <p:cNvPr id="12" name="Subtitle 11">
            <a:extLst>
              <a:ext uri="{FF2B5EF4-FFF2-40B4-BE49-F238E27FC236}">
                <a16:creationId xmlns:a16="http://schemas.microsoft.com/office/drawing/2014/main" id="{A5551393-782D-3495-EC3A-B452B2C37EB3}"/>
              </a:ext>
            </a:extLst>
          </p:cNvPr>
          <p:cNvSpPr>
            <a:spLocks noGrp="1"/>
          </p:cNvSpPr>
          <p:nvPr>
            <p:ph type="subTitle" idx="1"/>
          </p:nvPr>
        </p:nvSpPr>
        <p:spPr>
          <a:xfrm>
            <a:off x="526092" y="2978280"/>
            <a:ext cx="8091815" cy="1649862"/>
          </a:xfrm>
        </p:spPr>
        <p:txBody>
          <a:bodyPr>
            <a:noAutofit/>
          </a:bodyPr>
          <a:lstStyle/>
          <a:p>
            <a:pPr algn="ctr"/>
            <a:r>
              <a:rPr lang="en-US" sz="4800" b="0">
                <a:solidFill>
                  <a:schemeClr val="bg1"/>
                </a:solidFill>
              </a:rPr>
              <a:t>Considering Data Center Development in Iowa</a:t>
            </a:r>
          </a:p>
        </p:txBody>
      </p:sp>
      <p:sp>
        <p:nvSpPr>
          <p:cNvPr id="5" name="Footer Placeholder 4">
            <a:extLst>
              <a:ext uri="{FF2B5EF4-FFF2-40B4-BE49-F238E27FC236}">
                <a16:creationId xmlns:a16="http://schemas.microsoft.com/office/drawing/2014/main" id="{B087E7C2-2150-E76C-32A3-C36D12D57D56}"/>
              </a:ext>
            </a:extLst>
          </p:cNvPr>
          <p:cNvSpPr>
            <a:spLocks noGrp="1"/>
          </p:cNvSpPr>
          <p:nvPr>
            <p:ph type="ftr" sz="quarter" idx="3"/>
          </p:nvPr>
        </p:nvSpPr>
        <p:spPr>
          <a:xfrm>
            <a:off x="714376" y="1774217"/>
            <a:ext cx="7364912" cy="365125"/>
          </a:xfrm>
        </p:spPr>
        <p:txBody>
          <a:bodyPr/>
          <a:lstStyle/>
          <a:p>
            <a:r>
              <a:rPr lang="en-US">
                <a:latin typeface="Roboto"/>
                <a:ea typeface="Roboto"/>
                <a:cs typeface="Roboto"/>
              </a:rPr>
              <a:t>Hubbell Environmental Law Initiative and </a:t>
            </a:r>
          </a:p>
          <a:p>
            <a:r>
              <a:rPr lang="en-US">
                <a:latin typeface="Roboto"/>
                <a:ea typeface="Roboto"/>
                <a:cs typeface="Roboto"/>
              </a:rPr>
              <a:t>Tippie College of Business </a:t>
            </a:r>
            <a:r>
              <a:rPr lang="en-US">
                <a:latin typeface="Roboto"/>
                <a:ea typeface="Roboto"/>
              </a:rPr>
              <a:t>Social Impact Community</a:t>
            </a:r>
          </a:p>
        </p:txBody>
      </p:sp>
      <p:sp>
        <p:nvSpPr>
          <p:cNvPr id="3" name="TextBox 2">
            <a:extLst>
              <a:ext uri="{FF2B5EF4-FFF2-40B4-BE49-F238E27FC236}">
                <a16:creationId xmlns:a16="http://schemas.microsoft.com/office/drawing/2014/main" id="{881A7CF9-E8D8-9AD8-C41E-C4B5227F17F7}"/>
              </a:ext>
            </a:extLst>
          </p:cNvPr>
          <p:cNvSpPr txBox="1"/>
          <p:nvPr/>
        </p:nvSpPr>
        <p:spPr>
          <a:xfrm>
            <a:off x="785846" y="4636083"/>
            <a:ext cx="7221971" cy="830997"/>
          </a:xfrm>
          <a:prstGeom prst="rect">
            <a:avLst/>
          </a:prstGeom>
          <a:noFill/>
        </p:spPr>
        <p:txBody>
          <a:bodyPr wrap="square" lIns="91440" tIns="45720" rIns="91440" bIns="45720" anchor="t">
            <a:spAutoFit/>
          </a:bodyPr>
          <a:lstStyle/>
          <a:p>
            <a:pPr algn="ctr"/>
            <a:r>
              <a:rPr lang="en-US" sz="2400" b="1" dirty="0">
                <a:solidFill>
                  <a:schemeClr val="accent1"/>
                </a:solidFill>
              </a:rPr>
              <a:t>A Practical Discussion for Iowa Leaders </a:t>
            </a:r>
          </a:p>
          <a:p>
            <a:pPr algn="ctr"/>
            <a:r>
              <a:rPr lang="en-US" sz="2400" b="1" dirty="0">
                <a:solidFill>
                  <a:schemeClr val="accent1"/>
                </a:solidFill>
              </a:rPr>
              <a:t>&amp; Practitioners</a:t>
            </a:r>
            <a:endParaRPr lang="en-US" sz="2400" b="1" dirty="0">
              <a:solidFill>
                <a:schemeClr val="accent1"/>
              </a:solidFill>
              <a:ea typeface="Roboto"/>
            </a:endParaRPr>
          </a:p>
        </p:txBody>
      </p:sp>
      <p:sp>
        <p:nvSpPr>
          <p:cNvPr id="6" name="TextBox 5">
            <a:extLst>
              <a:ext uri="{FF2B5EF4-FFF2-40B4-BE49-F238E27FC236}">
                <a16:creationId xmlns:a16="http://schemas.microsoft.com/office/drawing/2014/main" id="{C4FD5EF1-2356-9534-C2F1-59DF4C3E99AA}"/>
              </a:ext>
            </a:extLst>
          </p:cNvPr>
          <p:cNvSpPr txBox="1"/>
          <p:nvPr/>
        </p:nvSpPr>
        <p:spPr>
          <a:xfrm>
            <a:off x="714376" y="5682788"/>
            <a:ext cx="7665733" cy="707886"/>
          </a:xfrm>
          <a:prstGeom prst="rect">
            <a:avLst/>
          </a:prstGeom>
          <a:noFill/>
        </p:spPr>
        <p:txBody>
          <a:bodyPr wrap="square" lIns="91440" tIns="45720" rIns="91440" bIns="45720" rtlCol="0" anchor="t">
            <a:spAutoFit/>
          </a:bodyPr>
          <a:lstStyle/>
          <a:p>
            <a:r>
              <a:rPr lang="en-US" sz="2000" dirty="0">
                <a:solidFill>
                  <a:schemeClr val="bg1"/>
                </a:solidFill>
              </a:rPr>
              <a:t>October 16, 2026</a:t>
            </a:r>
          </a:p>
          <a:p>
            <a:r>
              <a:rPr lang="en-US" sz="2000" dirty="0">
                <a:solidFill>
                  <a:schemeClr val="bg1"/>
                </a:solidFill>
              </a:rPr>
              <a:t>ECICOG Data Centers for Local Governments 101</a:t>
            </a:r>
            <a:endParaRPr lang="en-US" sz="2000" dirty="0">
              <a:solidFill>
                <a:schemeClr val="bg1"/>
              </a:solidFill>
              <a:ea typeface="Roboto"/>
            </a:endParaRPr>
          </a:p>
        </p:txBody>
      </p:sp>
    </p:spTree>
    <p:extLst>
      <p:ext uri="{BB962C8B-B14F-4D97-AF65-F5344CB8AC3E}">
        <p14:creationId xmlns:p14="http://schemas.microsoft.com/office/powerpoint/2010/main" val="258193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F59FA3EA-AC8F-0846-B9B1-87A4FD6356A5}"/>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p:blipFill>
        <p:spPr>
          <a:xfrm>
            <a:off x="0" y="0"/>
            <a:ext cx="9144000" cy="6858000"/>
          </a:xfrm>
        </p:spPr>
      </p:pic>
      <p:sp>
        <p:nvSpPr>
          <p:cNvPr id="3" name="Rectangle 2">
            <a:extLst>
              <a:ext uri="{FF2B5EF4-FFF2-40B4-BE49-F238E27FC236}">
                <a16:creationId xmlns:a16="http://schemas.microsoft.com/office/drawing/2014/main" id="{F2CDE572-CB21-9060-838E-A3A8B78B2F13}"/>
              </a:ext>
            </a:extLst>
          </p:cNvPr>
          <p:cNvSpPr/>
          <p:nvPr/>
        </p:nvSpPr>
        <p:spPr>
          <a:xfrm>
            <a:off x="566380" y="611372"/>
            <a:ext cx="8011235" cy="5635255"/>
          </a:xfrm>
          <a:prstGeom prst="rect">
            <a:avLst/>
          </a:prstGeom>
          <a:solidFill>
            <a:schemeClr val="bg1">
              <a:alpha val="8202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2B706B-8969-FF67-17FD-3EF292F6346C}"/>
              </a:ext>
            </a:extLst>
          </p:cNvPr>
          <p:cNvSpPr>
            <a:spLocks noGrp="1"/>
          </p:cNvSpPr>
          <p:nvPr>
            <p:ph type="title"/>
          </p:nvPr>
        </p:nvSpPr>
        <p:spPr>
          <a:xfrm>
            <a:off x="1023268" y="611372"/>
            <a:ext cx="7097457" cy="896116"/>
          </a:xfrm>
          <a:noFill/>
        </p:spPr>
        <p:txBody>
          <a:bodyPr>
            <a:normAutofit fontScale="90000"/>
          </a:bodyPr>
          <a:lstStyle/>
          <a:p>
            <a:pPr algn="ctr"/>
            <a:r>
              <a:rPr lang="en-US" dirty="0"/>
              <a:t>Roadmap for Today’s Presentation</a:t>
            </a:r>
          </a:p>
        </p:txBody>
      </p:sp>
      <p:sp>
        <p:nvSpPr>
          <p:cNvPr id="4" name="Content Placeholder 4">
            <a:extLst>
              <a:ext uri="{FF2B5EF4-FFF2-40B4-BE49-F238E27FC236}">
                <a16:creationId xmlns:a16="http://schemas.microsoft.com/office/drawing/2014/main" id="{204D85D3-70C2-23DB-A32A-6BD831CC8BAD}"/>
              </a:ext>
            </a:extLst>
          </p:cNvPr>
          <p:cNvSpPr txBox="1">
            <a:spLocks/>
          </p:cNvSpPr>
          <p:nvPr/>
        </p:nvSpPr>
        <p:spPr>
          <a:xfrm>
            <a:off x="1023268" y="1692556"/>
            <a:ext cx="7190786" cy="4554071"/>
          </a:xfrm>
          <a:prstGeom prst="rect">
            <a:avLst/>
          </a:prstGeom>
        </p:spPr>
        <p:txBody>
          <a:bodyPr>
            <a:normAutofit/>
          </a:bodyPr>
          <a:lstStyle>
            <a:lvl1pPr marL="171450" indent="-171450" algn="l" defTabSz="685800" rtl="0" eaLnBrk="1" latinLnBrk="0" hangingPunct="1">
              <a:lnSpc>
                <a:spcPct val="100000"/>
              </a:lnSpc>
              <a:spcBef>
                <a:spcPts val="750"/>
              </a:spcBef>
              <a:buFont typeface="Arial" panose="020B0604020202020204" pitchFamily="34" charset="0"/>
              <a:buChar char="•"/>
              <a:defRPr sz="2100" kern="1200">
                <a:solidFill>
                  <a:schemeClr val="tx1"/>
                </a:solidFill>
                <a:latin typeface="Roboto" panose="02000000000000000000" pitchFamily="2" charset="0"/>
                <a:ea typeface="Roboto" panose="02000000000000000000" pitchFamily="2" charset="0"/>
                <a:cs typeface="Arial" panose="020B0604020202020204" pitchFamily="34" charset="0"/>
              </a:defRPr>
            </a:lvl1pPr>
            <a:lvl2pPr marL="514350" indent="-171450" algn="l" defTabSz="685800" rtl="0" eaLnBrk="1" latinLnBrk="0" hangingPunct="1">
              <a:lnSpc>
                <a:spcPct val="100000"/>
              </a:lnSpc>
              <a:spcBef>
                <a:spcPts val="375"/>
              </a:spcBef>
              <a:buFont typeface="Roboto" panose="02000000000000000000" pitchFamily="2" charset="0"/>
              <a:buChar char="–"/>
              <a:defRPr sz="1800" kern="1200">
                <a:solidFill>
                  <a:schemeClr val="tx1"/>
                </a:solidFill>
                <a:latin typeface="Roboto" panose="02000000000000000000" pitchFamily="2" charset="0"/>
                <a:ea typeface="Roboto" panose="02000000000000000000" pitchFamily="2" charset="0"/>
                <a:cs typeface="Arial" panose="020B0604020202020204" pitchFamily="34" charset="0"/>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Roboto" panose="02000000000000000000" pitchFamily="2" charset="0"/>
                <a:ea typeface="Roboto" panose="02000000000000000000" pitchFamily="2" charset="0"/>
                <a:cs typeface="Arial" panose="020B0604020202020204" pitchFamily="34" charset="0"/>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Roboto" panose="02000000000000000000" pitchFamily="2" charset="0"/>
                <a:ea typeface="Roboto" panose="02000000000000000000" pitchFamily="2"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dirty="0"/>
              <a:t>How and why a Decision Tool? </a:t>
            </a:r>
            <a:r>
              <a:rPr lang="en-US" sz="2800"/>
              <a:t>Six topics:</a:t>
            </a:r>
            <a:endParaRPr lang="en-US" sz="2800" dirty="0"/>
          </a:p>
          <a:p>
            <a:pPr lvl="1"/>
            <a:r>
              <a:rPr lang="en-US" sz="2500" dirty="0"/>
              <a:t>Community Considerations</a:t>
            </a:r>
          </a:p>
          <a:p>
            <a:pPr lvl="1"/>
            <a:r>
              <a:rPr lang="en-US" sz="2500" dirty="0"/>
              <a:t>Siting and Zoning</a:t>
            </a:r>
          </a:p>
          <a:p>
            <a:pPr lvl="1"/>
            <a:r>
              <a:rPr lang="en-US" sz="2500" dirty="0"/>
              <a:t>Potable Water &amp; Wastewater</a:t>
            </a:r>
          </a:p>
          <a:p>
            <a:pPr lvl="1"/>
            <a:r>
              <a:rPr lang="en-US" sz="2500" dirty="0"/>
              <a:t>Energy</a:t>
            </a:r>
          </a:p>
          <a:p>
            <a:pPr lvl="1"/>
            <a:r>
              <a:rPr lang="en-US" sz="2500" dirty="0"/>
              <a:t>Incentives and Economic Development</a:t>
            </a:r>
          </a:p>
          <a:p>
            <a:pPr lvl="1"/>
            <a:r>
              <a:rPr lang="en-US" sz="2500" dirty="0"/>
              <a:t>Thinking Ahead: Construction Phase</a:t>
            </a:r>
          </a:p>
          <a:p>
            <a:r>
              <a:rPr lang="en-US" sz="2800" dirty="0"/>
              <a:t>“Best Practices”</a:t>
            </a:r>
          </a:p>
          <a:p>
            <a:r>
              <a:rPr lang="en-US" sz="2800" dirty="0"/>
              <a:t>Q&amp;A</a:t>
            </a:r>
          </a:p>
        </p:txBody>
      </p:sp>
    </p:spTree>
    <p:extLst>
      <p:ext uri="{BB962C8B-B14F-4D97-AF65-F5344CB8AC3E}">
        <p14:creationId xmlns:p14="http://schemas.microsoft.com/office/powerpoint/2010/main" val="1409318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5FE2-F3E9-4586-9F41-8D056DBF24E9}"/>
              </a:ext>
            </a:extLst>
          </p:cNvPr>
          <p:cNvSpPr>
            <a:spLocks noGrp="1"/>
          </p:cNvSpPr>
          <p:nvPr>
            <p:ph type="title"/>
          </p:nvPr>
        </p:nvSpPr>
        <p:spPr>
          <a:xfrm>
            <a:off x="711994" y="498296"/>
            <a:ext cx="3945731" cy="896116"/>
          </a:xfrm>
        </p:spPr>
        <p:txBody>
          <a:bodyPr>
            <a:normAutofit/>
          </a:bodyPr>
          <a:lstStyle/>
          <a:p>
            <a:r>
              <a:rPr lang="en-US" dirty="0"/>
              <a:t>Introduction</a:t>
            </a:r>
          </a:p>
        </p:txBody>
      </p:sp>
      <p:sp>
        <p:nvSpPr>
          <p:cNvPr id="5" name="Content Placeholder 4">
            <a:extLst>
              <a:ext uri="{FF2B5EF4-FFF2-40B4-BE49-F238E27FC236}">
                <a16:creationId xmlns:a16="http://schemas.microsoft.com/office/drawing/2014/main" id="{C74A47CA-010F-465A-9DEE-DA8DD4F73BD1}"/>
              </a:ext>
            </a:extLst>
          </p:cNvPr>
          <p:cNvSpPr>
            <a:spLocks noGrp="1"/>
          </p:cNvSpPr>
          <p:nvPr>
            <p:ph idx="1"/>
          </p:nvPr>
        </p:nvSpPr>
        <p:spPr>
          <a:xfrm>
            <a:off x="461583" y="1503357"/>
            <a:ext cx="4643716" cy="4554071"/>
          </a:xfrm>
        </p:spPr>
        <p:txBody>
          <a:bodyPr>
            <a:normAutofit/>
          </a:bodyPr>
          <a:lstStyle/>
          <a:p>
            <a:r>
              <a:rPr lang="en-US" dirty="0"/>
              <a:t>Made by and for Iowans</a:t>
            </a:r>
          </a:p>
          <a:p>
            <a:r>
              <a:rPr lang="en-US" dirty="0"/>
              <a:t>Driven by need for information across the state</a:t>
            </a:r>
          </a:p>
          <a:p>
            <a:r>
              <a:rPr lang="en-US" dirty="0"/>
              <a:t>Community collaborators from varying data center development perspectives</a:t>
            </a:r>
          </a:p>
        </p:txBody>
      </p:sp>
      <p:pic>
        <p:nvPicPr>
          <p:cNvPr id="15" name="Picture Placeholder 14">
            <a:extLst>
              <a:ext uri="{FF2B5EF4-FFF2-40B4-BE49-F238E27FC236}">
                <a16:creationId xmlns:a16="http://schemas.microsoft.com/office/drawing/2014/main" id="{83AAF632-90A2-6449-8DC1-A2C74774473D}"/>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3176EBFB-13CA-404D-8131-753B18BF3E7E}"/>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endParaRPr lang="en-US">
              <a:ea typeface="Roboto"/>
            </a:endParaRPr>
          </a:p>
        </p:txBody>
      </p:sp>
      <p:pic>
        <p:nvPicPr>
          <p:cNvPr id="3" name="Picture Placeholder 10">
            <a:extLst>
              <a:ext uri="{FF2B5EF4-FFF2-40B4-BE49-F238E27FC236}">
                <a16:creationId xmlns:a16="http://schemas.microsoft.com/office/drawing/2014/main" id="{3680C10D-EA73-A475-0203-18FF4E1DEB69}"/>
              </a:ext>
            </a:extLst>
          </p:cNvPr>
          <p:cNvPicPr>
            <a:picLocks noChangeAspect="1"/>
          </p:cNvPicPr>
          <p:nvPr/>
        </p:nvPicPr>
        <p:blipFill>
          <a:blip r:embed="rId3" cstate="print">
            <a:extLst>
              <a:ext uri="{28A0092B-C50C-407E-A947-70E740481C1C}">
                <a14:useLocalDpi xmlns:a14="http://schemas.microsoft.com/office/drawing/2010/main"/>
              </a:ext>
            </a:extLst>
          </a:blip>
          <a:srcRect t="-7724"/>
          <a:stretch>
            <a:fillRect/>
          </a:stretch>
        </p:blipFill>
        <p:spPr>
          <a:xfrm>
            <a:off x="5385202" y="-491735"/>
            <a:ext cx="3765349" cy="6858000"/>
          </a:xfrm>
          <a:prstGeom prst="rect">
            <a:avLst/>
          </a:prstGeom>
        </p:spPr>
      </p:pic>
      <p:pic>
        <p:nvPicPr>
          <p:cNvPr id="7" name="Picture 6">
            <a:extLst>
              <a:ext uri="{FF2B5EF4-FFF2-40B4-BE49-F238E27FC236}">
                <a16:creationId xmlns:a16="http://schemas.microsoft.com/office/drawing/2014/main" id="{4A6F7385-D724-AE76-EA45-894C7E4CE544}"/>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066005" y="3964159"/>
            <a:ext cx="3144609" cy="2285152"/>
          </a:xfrm>
          <a:prstGeom prst="rect">
            <a:avLst/>
          </a:prstGeom>
        </p:spPr>
      </p:pic>
    </p:spTree>
    <p:extLst>
      <p:ext uri="{BB962C8B-B14F-4D97-AF65-F5344CB8AC3E}">
        <p14:creationId xmlns:p14="http://schemas.microsoft.com/office/powerpoint/2010/main" val="597119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72921-867E-CE09-2491-2289EEE033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7FE570-73BA-95F1-05AF-7AFDD3AE6E32}"/>
              </a:ext>
            </a:extLst>
          </p:cNvPr>
          <p:cNvSpPr>
            <a:spLocks noGrp="1"/>
          </p:cNvSpPr>
          <p:nvPr>
            <p:ph type="title"/>
          </p:nvPr>
        </p:nvSpPr>
        <p:spPr>
          <a:xfrm>
            <a:off x="711995" y="316744"/>
            <a:ext cx="3945731" cy="896116"/>
          </a:xfrm>
        </p:spPr>
        <p:txBody>
          <a:bodyPr>
            <a:normAutofit fontScale="90000"/>
          </a:bodyPr>
          <a:lstStyle/>
          <a:p>
            <a:r>
              <a:rPr lang="en-US"/>
              <a:t>Community Considerations</a:t>
            </a:r>
          </a:p>
        </p:txBody>
      </p:sp>
      <p:sp>
        <p:nvSpPr>
          <p:cNvPr id="5" name="Content Placeholder 4">
            <a:extLst>
              <a:ext uri="{FF2B5EF4-FFF2-40B4-BE49-F238E27FC236}">
                <a16:creationId xmlns:a16="http://schemas.microsoft.com/office/drawing/2014/main" id="{6F6B71C2-5B49-2A9F-C849-811348BAFCF9}"/>
              </a:ext>
            </a:extLst>
          </p:cNvPr>
          <p:cNvSpPr>
            <a:spLocks noGrp="1"/>
          </p:cNvSpPr>
          <p:nvPr>
            <p:ph idx="1"/>
          </p:nvPr>
        </p:nvSpPr>
        <p:spPr>
          <a:xfrm>
            <a:off x="251012" y="1485428"/>
            <a:ext cx="4876800" cy="4679575"/>
          </a:xfrm>
        </p:spPr>
        <p:txBody>
          <a:bodyPr>
            <a:normAutofit fontScale="92500" lnSpcReduction="10000"/>
          </a:bodyPr>
          <a:lstStyle/>
          <a:p>
            <a:r>
              <a:rPr lang="en-US" dirty="0"/>
              <a:t>When and how to engage with residents to assess perspectives?</a:t>
            </a:r>
          </a:p>
          <a:p>
            <a:r>
              <a:rPr lang="en-US" dirty="0"/>
              <a:t>How will community perspectives be assessed and weighed</a:t>
            </a:r>
          </a:p>
          <a:p>
            <a:pPr lvl="1"/>
            <a:r>
              <a:rPr lang="en-US" dirty="0"/>
              <a:t>E.g., what if surveys and public comment indicate most residents do not favor development?</a:t>
            </a:r>
          </a:p>
          <a:p>
            <a:r>
              <a:rPr lang="en-US" dirty="0"/>
              <a:t>Could infrastructure or utility upgrades, special rates, discounted service, TIF, tax abatement, or other incentives offered to the developer shift costs or risk to existing residents, businesses, or taxing entities?</a:t>
            </a:r>
          </a:p>
        </p:txBody>
      </p:sp>
      <p:pic>
        <p:nvPicPr>
          <p:cNvPr id="15" name="Picture Placeholder 14">
            <a:extLst>
              <a:ext uri="{FF2B5EF4-FFF2-40B4-BE49-F238E27FC236}">
                <a16:creationId xmlns:a16="http://schemas.microsoft.com/office/drawing/2014/main" id="{8269D88D-4C22-D3BF-AC5F-8ABDC7FA3692}"/>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B8D3F61D-FAB0-2F83-A68A-7D5559DC3F16}"/>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16317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C90FA-A6E9-E6EE-FE5E-93CFEC410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6E8816-301D-E6FE-7C19-32E15DB0DE97}"/>
              </a:ext>
            </a:extLst>
          </p:cNvPr>
          <p:cNvSpPr>
            <a:spLocks noGrp="1"/>
          </p:cNvSpPr>
          <p:nvPr>
            <p:ph type="title"/>
          </p:nvPr>
        </p:nvSpPr>
        <p:spPr>
          <a:xfrm>
            <a:off x="711995" y="316744"/>
            <a:ext cx="3945731" cy="896116"/>
          </a:xfrm>
        </p:spPr>
        <p:txBody>
          <a:bodyPr>
            <a:normAutofit fontScale="90000"/>
          </a:bodyPr>
          <a:lstStyle/>
          <a:p>
            <a:r>
              <a:rPr lang="en-US"/>
              <a:t>Community Considerations</a:t>
            </a:r>
          </a:p>
        </p:txBody>
      </p:sp>
      <p:sp>
        <p:nvSpPr>
          <p:cNvPr id="5" name="Content Placeholder 4">
            <a:extLst>
              <a:ext uri="{FF2B5EF4-FFF2-40B4-BE49-F238E27FC236}">
                <a16:creationId xmlns:a16="http://schemas.microsoft.com/office/drawing/2014/main" id="{C71F309E-8528-9EFD-6AF0-595817B7D585}"/>
              </a:ext>
            </a:extLst>
          </p:cNvPr>
          <p:cNvSpPr>
            <a:spLocks noGrp="1"/>
          </p:cNvSpPr>
          <p:nvPr>
            <p:ph idx="1"/>
          </p:nvPr>
        </p:nvSpPr>
        <p:spPr>
          <a:xfrm>
            <a:off x="314810" y="1432263"/>
            <a:ext cx="4876800" cy="4679575"/>
          </a:xfrm>
        </p:spPr>
        <p:txBody>
          <a:bodyPr>
            <a:normAutofit/>
          </a:bodyPr>
          <a:lstStyle/>
          <a:p>
            <a:pPr marL="0" indent="0">
              <a:buNone/>
            </a:pPr>
            <a:r>
              <a:rPr lang="en-US" sz="1800" i="1" dirty="0"/>
              <a:t>If already engaging with a developer:</a:t>
            </a:r>
          </a:p>
          <a:p>
            <a:r>
              <a:rPr lang="en-US" sz="1800" dirty="0"/>
              <a:t>Has the community established a proposed public-facing project timeline?</a:t>
            </a:r>
          </a:p>
          <a:p>
            <a:pPr lvl="1"/>
            <a:r>
              <a:rPr lang="en-US" sz="1600" dirty="0"/>
              <a:t>Key meetings, required approvals, and venues for resident engagement </a:t>
            </a:r>
          </a:p>
          <a:p>
            <a:pPr lvl="1"/>
            <a:r>
              <a:rPr lang="en-US" sz="1600" dirty="0"/>
              <a:t>In agreements, is confidentiality narrowly tailored, time-limited, ensures responses to requests in a timely fashion, and structured so that the public receives meaningful information before elected officials make final land use, utility, or incentive decisions?</a:t>
            </a:r>
          </a:p>
          <a:p>
            <a:r>
              <a:rPr lang="en-US" sz="1800" dirty="0"/>
              <a:t>Has the developer shared projections about impacts to residential water and energy rates?  </a:t>
            </a:r>
          </a:p>
        </p:txBody>
      </p:sp>
      <p:pic>
        <p:nvPicPr>
          <p:cNvPr id="15" name="Picture Placeholder 14">
            <a:extLst>
              <a:ext uri="{FF2B5EF4-FFF2-40B4-BE49-F238E27FC236}">
                <a16:creationId xmlns:a16="http://schemas.microsoft.com/office/drawing/2014/main" id="{3BA07311-6260-066B-8AB0-68A58180A2D3}"/>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88005759-FF02-1E6A-7284-C44B5B2B5EA8}"/>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3" name="Picture 2">
            <a:extLst>
              <a:ext uri="{FF2B5EF4-FFF2-40B4-BE49-F238E27FC236}">
                <a16:creationId xmlns:a16="http://schemas.microsoft.com/office/drawing/2014/main" id="{443E14B2-7E74-4538-8170-1EFD0CD5EC0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80485" y="5027685"/>
            <a:ext cx="1361827" cy="1361827"/>
          </a:xfrm>
          <a:prstGeom prst="rect">
            <a:avLst/>
          </a:prstGeom>
        </p:spPr>
      </p:pic>
      <p:sp>
        <p:nvSpPr>
          <p:cNvPr id="4" name="TextBox 3">
            <a:extLst>
              <a:ext uri="{FF2B5EF4-FFF2-40B4-BE49-F238E27FC236}">
                <a16:creationId xmlns:a16="http://schemas.microsoft.com/office/drawing/2014/main" id="{2641652A-7164-D100-25F4-9BE57CBDFED5}"/>
              </a:ext>
            </a:extLst>
          </p:cNvPr>
          <p:cNvSpPr txBox="1"/>
          <p:nvPr/>
        </p:nvSpPr>
        <p:spPr>
          <a:xfrm>
            <a:off x="2401745" y="5385432"/>
            <a:ext cx="2922351" cy="646331"/>
          </a:xfrm>
          <a:prstGeom prst="rect">
            <a:avLst/>
          </a:prstGeom>
          <a:noFill/>
        </p:spPr>
        <p:txBody>
          <a:bodyPr wrap="square" rtlCol="0">
            <a:spAutoFit/>
          </a:bodyPr>
          <a:lstStyle/>
          <a:p>
            <a:r>
              <a:rPr lang="en-US" b="1" i="1" dirty="0"/>
              <a:t>Starting</a:t>
            </a:r>
            <a:r>
              <a:rPr lang="en-US" i="1" dirty="0"/>
              <a:t> </a:t>
            </a:r>
            <a:r>
              <a:rPr lang="en-US" b="1" i="1" dirty="0"/>
              <a:t>the conversation: </a:t>
            </a:r>
          </a:p>
          <a:p>
            <a:r>
              <a:rPr lang="en-US" b="1" i="1" dirty="0"/>
              <a:t>Key takeaways</a:t>
            </a:r>
          </a:p>
        </p:txBody>
      </p:sp>
      <p:sp>
        <p:nvSpPr>
          <p:cNvPr id="7" name="Rounded Rectangle 6">
            <a:extLst>
              <a:ext uri="{FF2B5EF4-FFF2-40B4-BE49-F238E27FC236}">
                <a16:creationId xmlns:a16="http://schemas.microsoft.com/office/drawing/2014/main" id="{5904673F-211B-D18E-7019-3FF11D3A5C83}"/>
              </a:ext>
            </a:extLst>
          </p:cNvPr>
          <p:cNvSpPr/>
          <p:nvPr/>
        </p:nvSpPr>
        <p:spPr>
          <a:xfrm>
            <a:off x="1244356" y="5273364"/>
            <a:ext cx="3937938" cy="870466"/>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3759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797AC-92F6-7E48-B6AB-7B54BB29682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6327EAC-6D28-A1EC-9E12-8E6EFF736DD8}"/>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Community Considerations</a:t>
            </a:r>
          </a:p>
        </p:txBody>
      </p:sp>
      <p:sp>
        <p:nvSpPr>
          <p:cNvPr id="2" name="Content Placeholder 1">
            <a:extLst>
              <a:ext uri="{FF2B5EF4-FFF2-40B4-BE49-F238E27FC236}">
                <a16:creationId xmlns:a16="http://schemas.microsoft.com/office/drawing/2014/main" id="{BFD7B989-62B9-1A6A-54FB-CEAA1C0DC5DD}"/>
              </a:ext>
            </a:extLst>
          </p:cNvPr>
          <p:cNvSpPr>
            <a:spLocks noGrp="1"/>
          </p:cNvSpPr>
          <p:nvPr>
            <p:ph idx="1"/>
          </p:nvPr>
        </p:nvSpPr>
        <p:spPr>
          <a:xfrm>
            <a:off x="-1" y="2080205"/>
            <a:ext cx="8512957" cy="365125"/>
          </a:xfrm>
        </p:spPr>
        <p:txBody>
          <a:bodyPr/>
          <a:lstStyle/>
          <a:p>
            <a:pPr lvl="2"/>
            <a:r>
              <a:rPr lang="en-US" sz="2200" dirty="0"/>
              <a:t>Gather information about what </a:t>
            </a:r>
            <a:r>
              <a:rPr lang="en-US" sz="2200" b="1" dirty="0"/>
              <a:t>concerns </a:t>
            </a:r>
            <a:r>
              <a:rPr lang="en-US" sz="2200" dirty="0"/>
              <a:t>residents raise around data center development.</a:t>
            </a:r>
          </a:p>
        </p:txBody>
      </p:sp>
      <p:sp>
        <p:nvSpPr>
          <p:cNvPr id="4" name="Content Placeholder 3">
            <a:extLst>
              <a:ext uri="{FF2B5EF4-FFF2-40B4-BE49-F238E27FC236}">
                <a16:creationId xmlns:a16="http://schemas.microsoft.com/office/drawing/2014/main" id="{9D20464F-2652-2C43-4D98-258CF488064B}"/>
              </a:ext>
            </a:extLst>
          </p:cNvPr>
          <p:cNvSpPr>
            <a:spLocks noGrp="1"/>
          </p:cNvSpPr>
          <p:nvPr>
            <p:ph idx="11"/>
          </p:nvPr>
        </p:nvSpPr>
        <p:spPr>
          <a:xfrm>
            <a:off x="0" y="3470965"/>
            <a:ext cx="8512956" cy="319591"/>
          </a:xfrm>
        </p:spPr>
        <p:txBody>
          <a:bodyPr/>
          <a:lstStyle/>
          <a:p>
            <a:pPr lvl="2"/>
            <a:r>
              <a:rPr lang="en-US" sz="2200" dirty="0"/>
              <a:t>Gather information about what your </a:t>
            </a:r>
            <a:r>
              <a:rPr lang="en-US" sz="2200" b="1" dirty="0"/>
              <a:t>community hopes </a:t>
            </a:r>
            <a:r>
              <a:rPr lang="en-US" sz="2200" dirty="0"/>
              <a:t>to gain from potential data center development.</a:t>
            </a:r>
          </a:p>
        </p:txBody>
      </p:sp>
      <p:sp>
        <p:nvSpPr>
          <p:cNvPr id="6" name="Content Placeholder 5">
            <a:extLst>
              <a:ext uri="{FF2B5EF4-FFF2-40B4-BE49-F238E27FC236}">
                <a16:creationId xmlns:a16="http://schemas.microsoft.com/office/drawing/2014/main" id="{5510D77A-08B4-8A07-5B72-C5D3D10914AD}"/>
              </a:ext>
            </a:extLst>
          </p:cNvPr>
          <p:cNvSpPr>
            <a:spLocks noGrp="1"/>
          </p:cNvSpPr>
          <p:nvPr>
            <p:ph idx="13"/>
          </p:nvPr>
        </p:nvSpPr>
        <p:spPr>
          <a:xfrm>
            <a:off x="0" y="4652801"/>
            <a:ext cx="8105614" cy="365125"/>
          </a:xfrm>
        </p:spPr>
        <p:txBody>
          <a:bodyPr/>
          <a:lstStyle/>
          <a:p>
            <a:pPr lvl="2"/>
            <a:r>
              <a:rPr lang="en-US" sz="2200" dirty="0"/>
              <a:t>Start a conversation with community partners and decisionmakers about whether a </a:t>
            </a:r>
            <a:r>
              <a:rPr lang="en-US" sz="2200" b="1" dirty="0"/>
              <a:t>temporary moratorium </a:t>
            </a:r>
            <a:r>
              <a:rPr lang="en-US" sz="2200" dirty="0"/>
              <a:t>would be a good first step.</a:t>
            </a:r>
          </a:p>
        </p:txBody>
      </p:sp>
      <p:sp>
        <p:nvSpPr>
          <p:cNvPr id="10" name="Footer Placeholder 3">
            <a:extLst>
              <a:ext uri="{FF2B5EF4-FFF2-40B4-BE49-F238E27FC236}">
                <a16:creationId xmlns:a16="http://schemas.microsoft.com/office/drawing/2014/main" id="{115B72AD-C260-D3D3-8D5A-398E82324792}"/>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3" name="Picture 2">
            <a:extLst>
              <a:ext uri="{FF2B5EF4-FFF2-40B4-BE49-F238E27FC236}">
                <a16:creationId xmlns:a16="http://schemas.microsoft.com/office/drawing/2014/main" id="{CBEE0385-3252-6A58-FB7B-CD907C8509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
        <p:nvSpPr>
          <p:cNvPr id="5" name="TextBox 4">
            <a:extLst>
              <a:ext uri="{FF2B5EF4-FFF2-40B4-BE49-F238E27FC236}">
                <a16:creationId xmlns:a16="http://schemas.microsoft.com/office/drawing/2014/main" id="{53969307-BA0A-FD69-E6E4-01D4ADC13ECB}"/>
              </a:ext>
            </a:extLst>
          </p:cNvPr>
          <p:cNvSpPr txBox="1"/>
          <p:nvPr/>
        </p:nvSpPr>
        <p:spPr>
          <a:xfrm>
            <a:off x="557048" y="5658214"/>
            <a:ext cx="7548565" cy="892552"/>
          </a:xfrm>
          <a:prstGeom prst="rect">
            <a:avLst/>
          </a:prstGeom>
          <a:noFill/>
        </p:spPr>
        <p:txBody>
          <a:bodyPr wrap="square" rtlCol="0">
            <a:spAutoFit/>
          </a:bodyPr>
          <a:lstStyle/>
          <a:p>
            <a:r>
              <a:rPr lang="en-US" sz="1600" i="1" dirty="0"/>
              <a:t>According to Iowa case law, a moratorium acts as the bridge between realizing the rules are not ready and adopting rules that the community needs</a:t>
            </a:r>
            <a:r>
              <a:rPr lang="en-US" sz="1600" dirty="0"/>
              <a:t>—</a:t>
            </a:r>
            <a:r>
              <a:rPr lang="en-US" sz="1600" i="1" dirty="0"/>
              <a:t>not a final policy</a:t>
            </a:r>
          </a:p>
          <a:p>
            <a:endParaRPr lang="en-US" dirty="0"/>
          </a:p>
        </p:txBody>
      </p:sp>
    </p:spTree>
    <p:extLst>
      <p:ext uri="{BB962C8B-B14F-4D97-AF65-F5344CB8AC3E}">
        <p14:creationId xmlns:p14="http://schemas.microsoft.com/office/powerpoint/2010/main" val="2810002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BBC9F-400F-A93F-1B1D-625AD2A4AAB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7EE5EE0-717F-7C97-218A-4F95502BF561}"/>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Community Considerations</a:t>
            </a:r>
          </a:p>
        </p:txBody>
      </p:sp>
      <p:sp>
        <p:nvSpPr>
          <p:cNvPr id="2" name="Content Placeholder 1">
            <a:extLst>
              <a:ext uri="{FF2B5EF4-FFF2-40B4-BE49-F238E27FC236}">
                <a16:creationId xmlns:a16="http://schemas.microsoft.com/office/drawing/2014/main" id="{DA696BBA-E6FE-A542-4776-4700D6EE0A5F}"/>
              </a:ext>
            </a:extLst>
          </p:cNvPr>
          <p:cNvSpPr>
            <a:spLocks noGrp="1"/>
          </p:cNvSpPr>
          <p:nvPr>
            <p:ph idx="1"/>
          </p:nvPr>
        </p:nvSpPr>
        <p:spPr>
          <a:xfrm>
            <a:off x="0" y="3150012"/>
            <a:ext cx="8152108" cy="328017"/>
          </a:xfrm>
        </p:spPr>
        <p:txBody>
          <a:bodyPr/>
          <a:lstStyle/>
          <a:p>
            <a:pPr lvl="2"/>
            <a:r>
              <a:rPr lang="en-US" sz="2200" dirty="0"/>
              <a:t>Establish </a:t>
            </a:r>
            <a:r>
              <a:rPr lang="en-US" sz="2200" b="1" dirty="0"/>
              <a:t>constructive processes and a communication plan</a:t>
            </a:r>
            <a:r>
              <a:rPr lang="en-US" sz="2200" dirty="0"/>
              <a:t> for sharing relevant project data including development milestones, resource-use estimates, and economic development studies.</a:t>
            </a:r>
          </a:p>
        </p:txBody>
      </p:sp>
      <p:sp>
        <p:nvSpPr>
          <p:cNvPr id="4" name="Content Placeholder 3">
            <a:extLst>
              <a:ext uri="{FF2B5EF4-FFF2-40B4-BE49-F238E27FC236}">
                <a16:creationId xmlns:a16="http://schemas.microsoft.com/office/drawing/2014/main" id="{816303F7-D09E-B0D5-C50E-A0AF7E4F02AC}"/>
              </a:ext>
            </a:extLst>
          </p:cNvPr>
          <p:cNvSpPr>
            <a:spLocks noGrp="1"/>
          </p:cNvSpPr>
          <p:nvPr>
            <p:ph idx="11"/>
          </p:nvPr>
        </p:nvSpPr>
        <p:spPr>
          <a:xfrm>
            <a:off x="0" y="4721198"/>
            <a:ext cx="7900835" cy="126499"/>
          </a:xfrm>
        </p:spPr>
        <p:txBody>
          <a:bodyPr/>
          <a:lstStyle/>
          <a:p>
            <a:pPr lvl="2"/>
            <a:r>
              <a:rPr lang="en-US" sz="2100" b="1" dirty="0"/>
              <a:t>Identify trusted community partners </a:t>
            </a:r>
            <a:r>
              <a:rPr lang="en-US" sz="2100" dirty="0"/>
              <a:t>that can help share information, highlight benefits and concerns, and support education and outreach efforts. </a:t>
            </a:r>
          </a:p>
          <a:p>
            <a:pPr lvl="2"/>
            <a:r>
              <a:rPr lang="en-US" sz="1900" i="1" dirty="0"/>
              <a:t>*Remember, local officials and residents are long term partners*</a:t>
            </a:r>
          </a:p>
          <a:p>
            <a:pPr lvl="2"/>
            <a:endParaRPr lang="en-US" sz="2100" dirty="0"/>
          </a:p>
        </p:txBody>
      </p:sp>
      <p:sp>
        <p:nvSpPr>
          <p:cNvPr id="10" name="Footer Placeholder 3">
            <a:extLst>
              <a:ext uri="{FF2B5EF4-FFF2-40B4-BE49-F238E27FC236}">
                <a16:creationId xmlns:a16="http://schemas.microsoft.com/office/drawing/2014/main" id="{A1D7E1BE-D8D8-34B7-2A33-B930FBB62DFA}"/>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3" name="Picture 2">
            <a:extLst>
              <a:ext uri="{FF2B5EF4-FFF2-40B4-BE49-F238E27FC236}">
                <a16:creationId xmlns:a16="http://schemas.microsoft.com/office/drawing/2014/main" id="{889FD9EA-B48C-C043-77CF-FFB6F074C8B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
        <p:nvSpPr>
          <p:cNvPr id="13" name="Content Placeholder 1">
            <a:extLst>
              <a:ext uri="{FF2B5EF4-FFF2-40B4-BE49-F238E27FC236}">
                <a16:creationId xmlns:a16="http://schemas.microsoft.com/office/drawing/2014/main" id="{44BCD28D-C434-ABE9-3C58-17D4C12496D2}"/>
              </a:ext>
            </a:extLst>
          </p:cNvPr>
          <p:cNvSpPr txBox="1">
            <a:spLocks/>
          </p:cNvSpPr>
          <p:nvPr/>
        </p:nvSpPr>
        <p:spPr>
          <a:xfrm>
            <a:off x="714375" y="2023692"/>
            <a:ext cx="8152108" cy="328017"/>
          </a:xfrm>
          <a:prstGeom prst="rect">
            <a:avLst/>
          </a:prstGeom>
        </p:spPr>
        <p:txBody>
          <a:bodyPr vert="horz" lIns="0" tIns="0" rIns="0" bIns="0" rtlCol="0">
            <a:noAutofit/>
          </a:bodyPr>
          <a:lstStyle>
            <a:lvl1pPr marL="0" indent="0" algn="l" defTabSz="685800" rtl="0" eaLnBrk="1" latinLnBrk="0" hangingPunct="1">
              <a:lnSpc>
                <a:spcPct val="100000"/>
              </a:lnSpc>
              <a:spcBef>
                <a:spcPts val="750"/>
              </a:spcBef>
              <a:buSzPct val="95000"/>
              <a:buFont typeface="Arial" panose="020B0604020202020204" pitchFamily="34" charset="0"/>
              <a:buNone/>
              <a:defRPr sz="2000" b="1" kern="1200">
                <a:solidFill>
                  <a:schemeClr val="tx1"/>
                </a:solidFill>
                <a:latin typeface="Roboto" panose="02000000000000000000" pitchFamily="2" charset="0"/>
                <a:ea typeface="Roboto" panose="02000000000000000000" pitchFamily="2" charset="0"/>
                <a:cs typeface="Arial" panose="020B0604020202020204" pitchFamily="34" charset="0"/>
              </a:defRPr>
            </a:lvl1pPr>
            <a:lvl2pPr marL="342900" indent="0" algn="l" defTabSz="685800" rtl="0" eaLnBrk="1" latinLnBrk="0" hangingPunct="1">
              <a:lnSpc>
                <a:spcPct val="100000"/>
              </a:lnSpc>
              <a:spcBef>
                <a:spcPts val="375"/>
              </a:spcBef>
              <a:buClr>
                <a:schemeClr val="tx2"/>
              </a:buClr>
              <a:buSzPct val="100000"/>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Arial" panose="020B0604020202020204" pitchFamily="34" charset="0"/>
              </a:defRPr>
            </a:lvl2pPr>
            <a:lvl3pPr marL="685800" indent="0" algn="l" defTabSz="685800" rtl="0" eaLnBrk="1" latinLnBrk="0" hangingPunct="1">
              <a:lnSpc>
                <a:spcPct val="100000"/>
              </a:lnSpc>
              <a:spcBef>
                <a:spcPts val="375"/>
              </a:spcBef>
              <a:buClr>
                <a:schemeClr val="tx2"/>
              </a:buClr>
              <a:buSzPct val="100000"/>
              <a:buFont typeface="Arial" panose="020B0604020202020204" pitchFamily="34" charset="0"/>
              <a:buNone/>
              <a:defRPr sz="1500" kern="1200">
                <a:solidFill>
                  <a:schemeClr val="tx1"/>
                </a:solidFill>
                <a:latin typeface="Roboto" panose="02000000000000000000" pitchFamily="2" charset="0"/>
                <a:ea typeface="Roboto" panose="02000000000000000000" pitchFamily="2" charset="0"/>
                <a:cs typeface="Arial" panose="020B0604020202020204" pitchFamily="34" charset="0"/>
              </a:defRPr>
            </a:lvl3pPr>
            <a:lvl4pPr marL="1028700" indent="0" algn="l" defTabSz="685800" rtl="0" eaLnBrk="1" latinLnBrk="0" hangingPunct="1">
              <a:lnSpc>
                <a:spcPct val="100000"/>
              </a:lnSpc>
              <a:spcBef>
                <a:spcPts val="375"/>
              </a:spcBef>
              <a:buClr>
                <a:schemeClr val="tx2"/>
              </a:buClr>
              <a:buSzPct val="100000"/>
              <a:buFont typeface="Arial" panose="020B0604020202020204" pitchFamily="34" charset="0"/>
              <a:buNone/>
              <a:defRPr sz="135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1371600" indent="0" algn="l" defTabSz="685800" rtl="0" eaLnBrk="1" latinLnBrk="0" hangingPunct="1">
              <a:lnSpc>
                <a:spcPct val="100000"/>
              </a:lnSpc>
              <a:spcBef>
                <a:spcPts val="375"/>
              </a:spcBef>
              <a:buClr>
                <a:schemeClr val="tx2"/>
              </a:buClr>
              <a:buSzPct val="100000"/>
              <a:buFont typeface="Arial" panose="020B0604020202020204" pitchFamily="34" charset="0"/>
              <a:buNone/>
              <a:defRPr sz="1350" kern="1200">
                <a:solidFill>
                  <a:schemeClr val="tx1"/>
                </a:solidFill>
                <a:latin typeface="Roboto" panose="02000000000000000000" pitchFamily="2" charset="0"/>
                <a:ea typeface="Roboto" panose="02000000000000000000" pitchFamily="2" charset="0"/>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500" i="1" dirty="0"/>
              <a:t>If you decide to proceed with attracting a data center developer:</a:t>
            </a:r>
          </a:p>
        </p:txBody>
      </p:sp>
    </p:spTree>
    <p:extLst>
      <p:ext uri="{BB962C8B-B14F-4D97-AF65-F5344CB8AC3E}">
        <p14:creationId xmlns:p14="http://schemas.microsoft.com/office/powerpoint/2010/main" val="701612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08877-E6B2-37FE-B50F-DB2DEF31FE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2EC70-88F5-1B50-D876-0E2A6E596233}"/>
              </a:ext>
            </a:extLst>
          </p:cNvPr>
          <p:cNvSpPr>
            <a:spLocks noGrp="1"/>
          </p:cNvSpPr>
          <p:nvPr>
            <p:ph type="title"/>
          </p:nvPr>
        </p:nvSpPr>
        <p:spPr>
          <a:xfrm>
            <a:off x="711994" y="498296"/>
            <a:ext cx="3945731" cy="896116"/>
          </a:xfrm>
        </p:spPr>
        <p:txBody>
          <a:bodyPr>
            <a:normAutofit/>
          </a:bodyPr>
          <a:lstStyle/>
          <a:p>
            <a:r>
              <a:rPr lang="en-US" dirty="0"/>
              <a:t>Siting and Zoning</a:t>
            </a:r>
          </a:p>
        </p:txBody>
      </p:sp>
      <p:sp>
        <p:nvSpPr>
          <p:cNvPr id="5" name="Content Placeholder 4">
            <a:extLst>
              <a:ext uri="{FF2B5EF4-FFF2-40B4-BE49-F238E27FC236}">
                <a16:creationId xmlns:a16="http://schemas.microsoft.com/office/drawing/2014/main" id="{212783F2-D483-0EEC-402D-E3B829DE4030}"/>
              </a:ext>
            </a:extLst>
          </p:cNvPr>
          <p:cNvSpPr>
            <a:spLocks noGrp="1"/>
          </p:cNvSpPr>
          <p:nvPr>
            <p:ph idx="1"/>
          </p:nvPr>
        </p:nvSpPr>
        <p:spPr>
          <a:xfrm>
            <a:off x="461583" y="1503357"/>
            <a:ext cx="4643716" cy="4554071"/>
          </a:xfrm>
        </p:spPr>
        <p:txBody>
          <a:bodyPr>
            <a:normAutofit fontScale="92500" lnSpcReduction="10000"/>
          </a:bodyPr>
          <a:lstStyle/>
          <a:p>
            <a:r>
              <a:rPr lang="en-US" dirty="0"/>
              <a:t>Are appropriate zoning ordinances in place that address data centers</a:t>
            </a:r>
          </a:p>
          <a:p>
            <a:pPr lvl="1"/>
            <a:r>
              <a:rPr lang="en-US" dirty="0"/>
              <a:t>E.g., category, noise, lighting, size, energy generation, waste heat, solid waste</a:t>
            </a:r>
          </a:p>
          <a:p>
            <a:r>
              <a:rPr lang="en-US" dirty="0"/>
              <a:t>Do current ordinances treat multiple buildings/phases as one campus?</a:t>
            </a:r>
          </a:p>
          <a:p>
            <a:r>
              <a:rPr lang="en-US" dirty="0"/>
              <a:t>Are thresholds based on building size, megawatts, water demand, backup generation, or other impacts?</a:t>
            </a:r>
          </a:p>
          <a:p>
            <a:r>
              <a:rPr lang="en-US" dirty="0"/>
              <a:t>Are special permits for data centers appropriate or already in place?</a:t>
            </a:r>
          </a:p>
        </p:txBody>
      </p:sp>
      <p:pic>
        <p:nvPicPr>
          <p:cNvPr id="15" name="Picture Placeholder 14">
            <a:extLst>
              <a:ext uri="{FF2B5EF4-FFF2-40B4-BE49-F238E27FC236}">
                <a16:creationId xmlns:a16="http://schemas.microsoft.com/office/drawing/2014/main" id="{4F8AD39A-DCC3-833C-6D07-333180B6089B}"/>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B8F85C58-BE45-AE60-E725-B18EA7B863B8}"/>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endParaRPr lang="en-US">
              <a:ea typeface="Roboto"/>
            </a:endParaRPr>
          </a:p>
        </p:txBody>
      </p:sp>
    </p:spTree>
    <p:extLst>
      <p:ext uri="{BB962C8B-B14F-4D97-AF65-F5344CB8AC3E}">
        <p14:creationId xmlns:p14="http://schemas.microsoft.com/office/powerpoint/2010/main" val="56403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DAAC3-D657-A9C2-3A83-3077E43B94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23B39-F053-1090-63A3-37E816F5B4A1}"/>
              </a:ext>
            </a:extLst>
          </p:cNvPr>
          <p:cNvSpPr>
            <a:spLocks noGrp="1"/>
          </p:cNvSpPr>
          <p:nvPr>
            <p:ph type="title"/>
          </p:nvPr>
        </p:nvSpPr>
        <p:spPr>
          <a:xfrm>
            <a:off x="711994" y="498296"/>
            <a:ext cx="3945731" cy="896116"/>
          </a:xfrm>
        </p:spPr>
        <p:txBody>
          <a:bodyPr>
            <a:normAutofit/>
          </a:bodyPr>
          <a:lstStyle/>
          <a:p>
            <a:r>
              <a:rPr lang="en-US"/>
              <a:t>Siting and Zoning</a:t>
            </a:r>
          </a:p>
        </p:txBody>
      </p:sp>
      <p:sp>
        <p:nvSpPr>
          <p:cNvPr id="5" name="Content Placeholder 4">
            <a:extLst>
              <a:ext uri="{FF2B5EF4-FFF2-40B4-BE49-F238E27FC236}">
                <a16:creationId xmlns:a16="http://schemas.microsoft.com/office/drawing/2014/main" id="{6F6DFFCF-C3F4-E57D-B188-7CDDE8D00153}"/>
              </a:ext>
            </a:extLst>
          </p:cNvPr>
          <p:cNvSpPr>
            <a:spLocks noGrp="1"/>
          </p:cNvSpPr>
          <p:nvPr>
            <p:ph idx="1"/>
          </p:nvPr>
        </p:nvSpPr>
        <p:spPr>
          <a:xfrm>
            <a:off x="482848" y="1531920"/>
            <a:ext cx="4571999" cy="4482353"/>
          </a:xfrm>
        </p:spPr>
        <p:txBody>
          <a:bodyPr>
            <a:normAutofit/>
          </a:bodyPr>
          <a:lstStyle/>
          <a:p>
            <a:r>
              <a:rPr lang="en-US" dirty="0"/>
              <a:t>Have objective, use-specific standards been considered?</a:t>
            </a:r>
          </a:p>
          <a:p>
            <a:pPr lvl="1"/>
            <a:r>
              <a:rPr lang="en-US" dirty="0"/>
              <a:t>E.g., caps on sound at the property line</a:t>
            </a:r>
          </a:p>
          <a:p>
            <a:r>
              <a:rPr lang="en-US" dirty="0"/>
              <a:t>Are measurable performance standards embedded in code?</a:t>
            </a:r>
          </a:p>
          <a:p>
            <a:pPr lvl="1"/>
            <a:r>
              <a:rPr lang="en-US" dirty="0"/>
              <a:t>Noise limits, lighting standards, setbacks from sensitive receptors, emergency access, hazardous materials, stormwater, construction hours, and periodic post-construction testing/reporting </a:t>
            </a:r>
          </a:p>
          <a:p>
            <a:endParaRPr lang="en-US" dirty="0"/>
          </a:p>
        </p:txBody>
      </p:sp>
      <p:pic>
        <p:nvPicPr>
          <p:cNvPr id="15" name="Picture Placeholder 14">
            <a:extLst>
              <a:ext uri="{FF2B5EF4-FFF2-40B4-BE49-F238E27FC236}">
                <a16:creationId xmlns:a16="http://schemas.microsoft.com/office/drawing/2014/main" id="{AAC91412-5E39-19D7-669C-C51D1C61894F}"/>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E76146E0-E1B0-E797-8995-8D1919CFE27B}"/>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1916253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E8156-F878-D41F-93F4-1133C08D3F5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19477B-2939-D92E-86C4-C927C7FB119C}"/>
              </a:ext>
            </a:extLst>
          </p:cNvPr>
          <p:cNvSpPr>
            <a:spLocks noGrp="1"/>
          </p:cNvSpPr>
          <p:nvPr>
            <p:ph idx="1"/>
          </p:nvPr>
        </p:nvSpPr>
        <p:spPr>
          <a:xfrm>
            <a:off x="0" y="1927809"/>
            <a:ext cx="7716440" cy="329184"/>
          </a:xfrm>
        </p:spPr>
        <p:txBody>
          <a:bodyPr/>
          <a:lstStyle/>
          <a:p>
            <a:pPr lvl="2"/>
            <a:r>
              <a:rPr lang="en-US" sz="2200" dirty="0"/>
              <a:t>Review your industrial district(s) and the </a:t>
            </a:r>
            <a:r>
              <a:rPr lang="en-US" sz="2200" b="1" dirty="0"/>
              <a:t>infrastructure capacity </a:t>
            </a:r>
            <a:r>
              <a:rPr lang="en-US" sz="2200" dirty="0"/>
              <a:t>to serve data centers (water and electricity access)</a:t>
            </a:r>
          </a:p>
        </p:txBody>
      </p:sp>
      <p:sp>
        <p:nvSpPr>
          <p:cNvPr id="4" name="Content Placeholder 3">
            <a:extLst>
              <a:ext uri="{FF2B5EF4-FFF2-40B4-BE49-F238E27FC236}">
                <a16:creationId xmlns:a16="http://schemas.microsoft.com/office/drawing/2014/main" id="{84E432A2-5CEC-C6BF-9F50-2E9FACF05F66}"/>
              </a:ext>
            </a:extLst>
          </p:cNvPr>
          <p:cNvSpPr>
            <a:spLocks noGrp="1"/>
          </p:cNvSpPr>
          <p:nvPr>
            <p:ph idx="11"/>
          </p:nvPr>
        </p:nvSpPr>
        <p:spPr>
          <a:xfrm>
            <a:off x="0" y="3166171"/>
            <a:ext cx="7716440" cy="328016"/>
          </a:xfrm>
        </p:spPr>
        <p:txBody>
          <a:bodyPr/>
          <a:lstStyle/>
          <a:p>
            <a:pPr lvl="2"/>
            <a:r>
              <a:rPr lang="en-US" sz="2200" dirty="0"/>
              <a:t>Review your </a:t>
            </a:r>
            <a:r>
              <a:rPr lang="en-US" sz="2200" b="1" dirty="0"/>
              <a:t>zoning regulations for quality-of-life </a:t>
            </a:r>
            <a:r>
              <a:rPr lang="en-US" sz="2200" dirty="0"/>
              <a:t>impacts such as emissions, noise, and light pollution. Is there ample space to buffer from adjoining or nearby land uses?</a:t>
            </a:r>
          </a:p>
        </p:txBody>
      </p:sp>
      <p:sp>
        <p:nvSpPr>
          <p:cNvPr id="6" name="Content Placeholder 5">
            <a:extLst>
              <a:ext uri="{FF2B5EF4-FFF2-40B4-BE49-F238E27FC236}">
                <a16:creationId xmlns:a16="http://schemas.microsoft.com/office/drawing/2014/main" id="{3255BFC0-E629-78E8-AAF2-A5A20413778C}"/>
              </a:ext>
            </a:extLst>
          </p:cNvPr>
          <p:cNvSpPr>
            <a:spLocks noGrp="1"/>
          </p:cNvSpPr>
          <p:nvPr>
            <p:ph idx="13"/>
          </p:nvPr>
        </p:nvSpPr>
        <p:spPr>
          <a:xfrm>
            <a:off x="0" y="4807894"/>
            <a:ext cx="7716440" cy="319591"/>
          </a:xfrm>
        </p:spPr>
        <p:txBody>
          <a:bodyPr/>
          <a:lstStyle/>
          <a:p>
            <a:pPr lvl="2"/>
            <a:r>
              <a:rPr lang="en-US" sz="2200" dirty="0"/>
              <a:t>Gather information about what data center siting or land-use </a:t>
            </a:r>
            <a:r>
              <a:rPr lang="en-US" sz="2200" b="1" dirty="0"/>
              <a:t>questions concern your community</a:t>
            </a:r>
            <a:r>
              <a:rPr lang="en-US" sz="2200" dirty="0"/>
              <a:t>, county, or city the most?</a:t>
            </a:r>
          </a:p>
        </p:txBody>
      </p:sp>
      <p:sp>
        <p:nvSpPr>
          <p:cNvPr id="10" name="Footer Placeholder 3">
            <a:extLst>
              <a:ext uri="{FF2B5EF4-FFF2-40B4-BE49-F238E27FC236}">
                <a16:creationId xmlns:a16="http://schemas.microsoft.com/office/drawing/2014/main" id="{3DF7F04A-40C6-F81C-B14B-0542606E80F4}"/>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
        <p:nvSpPr>
          <p:cNvPr id="11" name="Title 8">
            <a:extLst>
              <a:ext uri="{FF2B5EF4-FFF2-40B4-BE49-F238E27FC236}">
                <a16:creationId xmlns:a16="http://schemas.microsoft.com/office/drawing/2014/main" id="{BE443B3A-D1FA-5389-9619-52104B421F45}"/>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Siting and Zoning</a:t>
            </a:r>
          </a:p>
        </p:txBody>
      </p:sp>
      <p:pic>
        <p:nvPicPr>
          <p:cNvPr id="12" name="Picture 11">
            <a:extLst>
              <a:ext uri="{FF2B5EF4-FFF2-40B4-BE49-F238E27FC236}">
                <a16:creationId xmlns:a16="http://schemas.microsoft.com/office/drawing/2014/main" id="{CB4EF59E-391F-E8AB-E0F0-F726BF77B34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Tree>
    <p:extLst>
      <p:ext uri="{BB962C8B-B14F-4D97-AF65-F5344CB8AC3E}">
        <p14:creationId xmlns:p14="http://schemas.microsoft.com/office/powerpoint/2010/main" val="2814673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457CC-0EE2-B12A-ECE3-8BEE4A8A7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EF5339-0D7F-553C-BFA2-4896D9DD78DB}"/>
              </a:ext>
            </a:extLst>
          </p:cNvPr>
          <p:cNvSpPr>
            <a:spLocks noGrp="1"/>
          </p:cNvSpPr>
          <p:nvPr>
            <p:ph type="title"/>
          </p:nvPr>
        </p:nvSpPr>
        <p:spPr>
          <a:xfrm>
            <a:off x="711994" y="320040"/>
            <a:ext cx="3945731" cy="896116"/>
          </a:xfrm>
        </p:spPr>
        <p:txBody>
          <a:bodyPr>
            <a:normAutofit fontScale="90000"/>
          </a:bodyPr>
          <a:lstStyle/>
          <a:p>
            <a:r>
              <a:rPr lang="en-US"/>
              <a:t>Potable Water &amp; Wastewater</a:t>
            </a:r>
          </a:p>
        </p:txBody>
      </p:sp>
      <p:sp>
        <p:nvSpPr>
          <p:cNvPr id="5" name="Content Placeholder 4">
            <a:extLst>
              <a:ext uri="{FF2B5EF4-FFF2-40B4-BE49-F238E27FC236}">
                <a16:creationId xmlns:a16="http://schemas.microsoft.com/office/drawing/2014/main" id="{393CD914-E480-F346-5CA3-1F39EFF434BF}"/>
              </a:ext>
            </a:extLst>
          </p:cNvPr>
          <p:cNvSpPr>
            <a:spLocks noGrp="1"/>
          </p:cNvSpPr>
          <p:nvPr>
            <p:ph idx="1"/>
          </p:nvPr>
        </p:nvSpPr>
        <p:spPr>
          <a:xfrm>
            <a:off x="286871" y="1686758"/>
            <a:ext cx="4912658" cy="4534748"/>
          </a:xfrm>
        </p:spPr>
        <p:txBody>
          <a:bodyPr>
            <a:normAutofit/>
          </a:bodyPr>
          <a:lstStyle/>
          <a:p>
            <a:r>
              <a:rPr lang="en-US" dirty="0"/>
              <a:t>What is the source of water for the data center?</a:t>
            </a:r>
          </a:p>
          <a:p>
            <a:r>
              <a:rPr lang="en-US" dirty="0"/>
              <a:t>What amount of water will the data center need each day and each year?</a:t>
            </a:r>
          </a:p>
          <a:p>
            <a:pPr lvl="1"/>
            <a:r>
              <a:rPr lang="en-US" dirty="0"/>
              <a:t>E.g., average day, maximum day, annual total, peak hours, and consumptive use versus water returned as wastewater or discharge</a:t>
            </a:r>
          </a:p>
          <a:p>
            <a:r>
              <a:rPr lang="en-US" dirty="0"/>
              <a:t>What is the cooling strategy?</a:t>
            </a:r>
          </a:p>
          <a:p>
            <a:pPr marL="0" indent="0">
              <a:buNone/>
            </a:pPr>
            <a:endParaRPr lang="en-US" dirty="0"/>
          </a:p>
        </p:txBody>
      </p:sp>
      <p:pic>
        <p:nvPicPr>
          <p:cNvPr id="15" name="Picture Placeholder 14">
            <a:extLst>
              <a:ext uri="{FF2B5EF4-FFF2-40B4-BE49-F238E27FC236}">
                <a16:creationId xmlns:a16="http://schemas.microsoft.com/office/drawing/2014/main" id="{5F4DBFC3-D0F2-8980-76ED-A3BE0DC2111C}"/>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0"/>
            <a:ext cx="3773166" cy="6391656"/>
          </a:xfrm>
        </p:spPr>
      </p:pic>
      <p:sp>
        <p:nvSpPr>
          <p:cNvPr id="6" name="Footer Placeholder 3">
            <a:extLst>
              <a:ext uri="{FF2B5EF4-FFF2-40B4-BE49-F238E27FC236}">
                <a16:creationId xmlns:a16="http://schemas.microsoft.com/office/drawing/2014/main" id="{2CC90091-82F8-8A32-51C1-9112B2C4DA6C}"/>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3224844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434D8-6BE9-288E-4FFB-E7A096D42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0A4904-6BD7-8C26-F61A-2881E622270D}"/>
              </a:ext>
            </a:extLst>
          </p:cNvPr>
          <p:cNvSpPr>
            <a:spLocks noGrp="1"/>
          </p:cNvSpPr>
          <p:nvPr>
            <p:ph type="title"/>
          </p:nvPr>
        </p:nvSpPr>
        <p:spPr>
          <a:xfrm>
            <a:off x="711994" y="320040"/>
            <a:ext cx="3945731" cy="896116"/>
          </a:xfrm>
        </p:spPr>
        <p:txBody>
          <a:bodyPr>
            <a:normAutofit fontScale="90000"/>
          </a:bodyPr>
          <a:lstStyle/>
          <a:p>
            <a:r>
              <a:rPr lang="en-US"/>
              <a:t>Potable Water &amp; Wastewater</a:t>
            </a:r>
          </a:p>
        </p:txBody>
      </p:sp>
      <p:sp>
        <p:nvSpPr>
          <p:cNvPr id="5" name="Content Placeholder 4">
            <a:extLst>
              <a:ext uri="{FF2B5EF4-FFF2-40B4-BE49-F238E27FC236}">
                <a16:creationId xmlns:a16="http://schemas.microsoft.com/office/drawing/2014/main" id="{61633CB4-1CEB-C6B3-2664-04784A870E2D}"/>
              </a:ext>
            </a:extLst>
          </p:cNvPr>
          <p:cNvSpPr>
            <a:spLocks noGrp="1"/>
          </p:cNvSpPr>
          <p:nvPr>
            <p:ph idx="1"/>
          </p:nvPr>
        </p:nvSpPr>
        <p:spPr>
          <a:xfrm>
            <a:off x="341864" y="1591061"/>
            <a:ext cx="4889563" cy="4534748"/>
          </a:xfrm>
        </p:spPr>
        <p:txBody>
          <a:bodyPr>
            <a:normAutofit fontScale="92500"/>
          </a:bodyPr>
          <a:lstStyle/>
          <a:p>
            <a:r>
              <a:rPr lang="en-US" dirty="0"/>
              <a:t>What will the water be used for?</a:t>
            </a:r>
          </a:p>
          <a:p>
            <a:pPr lvl="1"/>
            <a:r>
              <a:rPr lang="en-US" dirty="0"/>
              <a:t>E.g., drinking, industrial, non-potable</a:t>
            </a:r>
          </a:p>
          <a:p>
            <a:r>
              <a:rPr lang="en-US" dirty="0"/>
              <a:t>How will water usage be reported?</a:t>
            </a:r>
          </a:p>
          <a:p>
            <a:r>
              <a:rPr lang="en-US" dirty="0"/>
              <a:t>Would infrastructure be able to handle extra wastewater flow and the potential surge in flow to the system?</a:t>
            </a:r>
          </a:p>
          <a:p>
            <a:r>
              <a:rPr lang="en-US" dirty="0"/>
              <a:t>Have water recycling processes been considered?</a:t>
            </a:r>
          </a:p>
          <a:p>
            <a:pPr marL="171450" marR="0" lvl="0" indent="-171450" algn="l" defTabSz="685800" rtl="0" eaLnBrk="1" fontAlgn="auto" latinLnBrk="0" hangingPunct="1">
              <a:lnSpc>
                <a:spcPct val="100000"/>
              </a:lnSpc>
              <a:spcBef>
                <a:spcPts val="750"/>
              </a:spcBef>
              <a:spcAft>
                <a:spcPts val="0"/>
              </a:spcAft>
              <a:buClr>
                <a:srgbClr val="62666A"/>
              </a:buClr>
              <a:buSzPct val="95000"/>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Arial" panose="020B0604020202020204" pitchFamily="34" charset="0"/>
              </a:rPr>
              <a:t>Have seasonal or drought conditions been considered to eliminate shortages for residents as well as the data center?</a:t>
            </a:r>
          </a:p>
          <a:p>
            <a:endParaRPr lang="en-US" dirty="0"/>
          </a:p>
        </p:txBody>
      </p:sp>
      <p:pic>
        <p:nvPicPr>
          <p:cNvPr id="15" name="Picture Placeholder 14">
            <a:extLst>
              <a:ext uri="{FF2B5EF4-FFF2-40B4-BE49-F238E27FC236}">
                <a16:creationId xmlns:a16="http://schemas.microsoft.com/office/drawing/2014/main" id="{72F24392-8069-36D5-4F38-331349952781}"/>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0"/>
            <a:ext cx="3773166" cy="6391656"/>
          </a:xfrm>
        </p:spPr>
      </p:pic>
      <p:sp>
        <p:nvSpPr>
          <p:cNvPr id="6" name="Footer Placeholder 3">
            <a:extLst>
              <a:ext uri="{FF2B5EF4-FFF2-40B4-BE49-F238E27FC236}">
                <a16:creationId xmlns:a16="http://schemas.microsoft.com/office/drawing/2014/main" id="{6975979A-ED6F-D275-A13F-734FE885EAE4}"/>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4133733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10D34-6989-530D-A6CC-00C0224CDA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EEC347-04F3-CF2F-824F-F5131D989F76}"/>
              </a:ext>
            </a:extLst>
          </p:cNvPr>
          <p:cNvSpPr>
            <a:spLocks noGrp="1"/>
          </p:cNvSpPr>
          <p:nvPr>
            <p:ph type="title"/>
          </p:nvPr>
        </p:nvSpPr>
        <p:spPr>
          <a:xfrm>
            <a:off x="711994" y="320040"/>
            <a:ext cx="3945731" cy="896116"/>
          </a:xfrm>
        </p:spPr>
        <p:txBody>
          <a:bodyPr>
            <a:normAutofit fontScale="90000"/>
          </a:bodyPr>
          <a:lstStyle/>
          <a:p>
            <a:r>
              <a:rPr lang="en-US"/>
              <a:t>Potable Water &amp; Wastewater</a:t>
            </a:r>
          </a:p>
        </p:txBody>
      </p:sp>
      <p:sp>
        <p:nvSpPr>
          <p:cNvPr id="5" name="Content Placeholder 4">
            <a:extLst>
              <a:ext uri="{FF2B5EF4-FFF2-40B4-BE49-F238E27FC236}">
                <a16:creationId xmlns:a16="http://schemas.microsoft.com/office/drawing/2014/main" id="{9ED45B3E-B8EB-665B-C525-00B9076C6843}"/>
              </a:ext>
            </a:extLst>
          </p:cNvPr>
          <p:cNvSpPr>
            <a:spLocks noGrp="1"/>
          </p:cNvSpPr>
          <p:nvPr>
            <p:ph idx="1"/>
          </p:nvPr>
        </p:nvSpPr>
        <p:spPr>
          <a:xfrm>
            <a:off x="357040" y="1390783"/>
            <a:ext cx="4889563" cy="4947707"/>
          </a:xfrm>
        </p:spPr>
        <p:txBody>
          <a:bodyPr>
            <a:normAutofit lnSpcReduction="10000"/>
          </a:bodyPr>
          <a:lstStyle/>
          <a:p>
            <a:pPr marL="0" indent="0">
              <a:buNone/>
            </a:pPr>
            <a:r>
              <a:rPr lang="en-US" sz="2300" i="1" dirty="0"/>
              <a:t>If already engaging with a developer:</a:t>
            </a:r>
          </a:p>
          <a:p>
            <a:r>
              <a:rPr lang="en-US" sz="2300" dirty="0"/>
              <a:t>Has a third-party regional water study or projection been undertaken that evaluates:</a:t>
            </a:r>
          </a:p>
          <a:p>
            <a:pPr lvl="1"/>
            <a:r>
              <a:rPr lang="en-US" dirty="0"/>
              <a:t>Drought/low-flow conditions, competing users, utility capacity, and whether the proposed demand would affect service reliability for existing customers (ideally paid for by the developer/applicant)?</a:t>
            </a:r>
          </a:p>
          <a:p>
            <a:r>
              <a:rPr lang="en-US" sz="2300" dirty="0"/>
              <a:t>Does a utility service agreement include conservation, curtailment, monitoring, reporting, and emergency/drought response provision?</a:t>
            </a:r>
          </a:p>
        </p:txBody>
      </p:sp>
      <p:pic>
        <p:nvPicPr>
          <p:cNvPr id="15" name="Picture Placeholder 14">
            <a:extLst>
              <a:ext uri="{FF2B5EF4-FFF2-40B4-BE49-F238E27FC236}">
                <a16:creationId xmlns:a16="http://schemas.microsoft.com/office/drawing/2014/main" id="{91CFF95E-A942-801A-09C2-2BC8C1E294E2}"/>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0"/>
            <a:ext cx="3773166" cy="6391656"/>
          </a:xfrm>
        </p:spPr>
      </p:pic>
      <p:sp>
        <p:nvSpPr>
          <p:cNvPr id="6" name="Footer Placeholder 3">
            <a:extLst>
              <a:ext uri="{FF2B5EF4-FFF2-40B4-BE49-F238E27FC236}">
                <a16:creationId xmlns:a16="http://schemas.microsoft.com/office/drawing/2014/main" id="{CAE38914-5873-21E3-2A00-F7EAF4DC2995}"/>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38916055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4EAFF-EFF4-69A1-B60B-3B9FBAC2D8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F1E07C-6FEE-BF94-F776-45B190ACA306}"/>
              </a:ext>
            </a:extLst>
          </p:cNvPr>
          <p:cNvSpPr>
            <a:spLocks noGrp="1"/>
          </p:cNvSpPr>
          <p:nvPr>
            <p:ph idx="1"/>
          </p:nvPr>
        </p:nvSpPr>
        <p:spPr>
          <a:xfrm>
            <a:off x="0" y="1492379"/>
            <a:ext cx="7716440" cy="329184"/>
          </a:xfrm>
        </p:spPr>
        <p:txBody>
          <a:bodyPr/>
          <a:lstStyle/>
          <a:p>
            <a:pPr lvl="2"/>
            <a:r>
              <a:rPr lang="en-US" sz="1900" b="1" dirty="0"/>
              <a:t>Talk with the water utility director</a:t>
            </a:r>
            <a:r>
              <a:rPr lang="en-US" sz="1900" dirty="0"/>
              <a:t>: What is the system’s total available capacity?  Would they be ready to provide information about pipe sizes, available pressures, and capacities? Discuss location of transmission and distribution systems for best placement of a data center.</a:t>
            </a:r>
          </a:p>
        </p:txBody>
      </p:sp>
      <p:sp>
        <p:nvSpPr>
          <p:cNvPr id="4" name="Content Placeholder 3">
            <a:extLst>
              <a:ext uri="{FF2B5EF4-FFF2-40B4-BE49-F238E27FC236}">
                <a16:creationId xmlns:a16="http://schemas.microsoft.com/office/drawing/2014/main" id="{81CA35F6-19C9-4C88-FA94-1556D0366FBD}"/>
              </a:ext>
            </a:extLst>
          </p:cNvPr>
          <p:cNvSpPr>
            <a:spLocks noGrp="1"/>
          </p:cNvSpPr>
          <p:nvPr>
            <p:ph idx="11"/>
          </p:nvPr>
        </p:nvSpPr>
        <p:spPr>
          <a:xfrm>
            <a:off x="0" y="3231484"/>
            <a:ext cx="7716440" cy="328016"/>
          </a:xfrm>
        </p:spPr>
        <p:txBody>
          <a:bodyPr/>
          <a:lstStyle/>
          <a:p>
            <a:pPr lvl="2"/>
            <a:r>
              <a:rPr lang="en-US" sz="1900" dirty="0"/>
              <a:t>Converse with community partners, water personnel, and planners about the </a:t>
            </a:r>
            <a:r>
              <a:rPr lang="en-US" sz="1900" b="1" dirty="0"/>
              <a:t>source of your water</a:t>
            </a:r>
            <a:r>
              <a:rPr lang="en-US" sz="1900" dirty="0"/>
              <a:t>, its </a:t>
            </a:r>
            <a:r>
              <a:rPr lang="en-US" sz="1900" b="1" dirty="0"/>
              <a:t>capacity limits</a:t>
            </a:r>
            <a:r>
              <a:rPr lang="en-US" sz="1900" dirty="0"/>
              <a:t>, your community’s ability to increase capacity, and impacts to existing customers. </a:t>
            </a:r>
          </a:p>
        </p:txBody>
      </p:sp>
      <p:sp>
        <p:nvSpPr>
          <p:cNvPr id="6" name="Content Placeholder 5">
            <a:extLst>
              <a:ext uri="{FF2B5EF4-FFF2-40B4-BE49-F238E27FC236}">
                <a16:creationId xmlns:a16="http://schemas.microsoft.com/office/drawing/2014/main" id="{6E70D557-5E8B-7B7F-7E1D-011C0A93D247}"/>
              </a:ext>
            </a:extLst>
          </p:cNvPr>
          <p:cNvSpPr>
            <a:spLocks noGrp="1"/>
          </p:cNvSpPr>
          <p:nvPr>
            <p:ph idx="13"/>
          </p:nvPr>
        </p:nvSpPr>
        <p:spPr>
          <a:xfrm>
            <a:off x="0" y="4807894"/>
            <a:ext cx="7716440" cy="319591"/>
          </a:xfrm>
        </p:spPr>
        <p:txBody>
          <a:bodyPr/>
          <a:lstStyle/>
          <a:p>
            <a:pPr lvl="2"/>
            <a:r>
              <a:rPr lang="en-US" sz="1900" dirty="0"/>
              <a:t>Consider talking with regional water planners/utilities about </a:t>
            </a:r>
            <a:r>
              <a:rPr lang="en-US" sz="1900" b="1" dirty="0"/>
              <a:t>regional water impacts</a:t>
            </a:r>
            <a:r>
              <a:rPr lang="en-US" sz="1900" dirty="0"/>
              <a:t>—what are others in your area considering when it comes to data center development (do you use the same source)?</a:t>
            </a:r>
          </a:p>
        </p:txBody>
      </p:sp>
      <p:sp>
        <p:nvSpPr>
          <p:cNvPr id="10" name="Footer Placeholder 3">
            <a:extLst>
              <a:ext uri="{FF2B5EF4-FFF2-40B4-BE49-F238E27FC236}">
                <a16:creationId xmlns:a16="http://schemas.microsoft.com/office/drawing/2014/main" id="{E893EBEF-1629-9C0A-9D85-771A5E6AE5BD}"/>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
        <p:nvSpPr>
          <p:cNvPr id="11" name="Title 8">
            <a:extLst>
              <a:ext uri="{FF2B5EF4-FFF2-40B4-BE49-F238E27FC236}">
                <a16:creationId xmlns:a16="http://schemas.microsoft.com/office/drawing/2014/main" id="{1BB25599-C19C-8075-7D4D-F97E0BCB409A}"/>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Water</a:t>
            </a:r>
          </a:p>
        </p:txBody>
      </p:sp>
      <p:pic>
        <p:nvPicPr>
          <p:cNvPr id="12" name="Picture 11">
            <a:extLst>
              <a:ext uri="{FF2B5EF4-FFF2-40B4-BE49-F238E27FC236}">
                <a16:creationId xmlns:a16="http://schemas.microsoft.com/office/drawing/2014/main" id="{D2851BB9-D3C3-6DF5-CB4C-BEAF0BC8ABA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Tree>
    <p:extLst>
      <p:ext uri="{BB962C8B-B14F-4D97-AF65-F5344CB8AC3E}">
        <p14:creationId xmlns:p14="http://schemas.microsoft.com/office/powerpoint/2010/main" val="1497898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500D-AA11-60EC-BEB1-667637E098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25246-B4FF-6AA2-4013-8AE5B1CC00F6}"/>
              </a:ext>
            </a:extLst>
          </p:cNvPr>
          <p:cNvSpPr>
            <a:spLocks noGrp="1"/>
          </p:cNvSpPr>
          <p:nvPr>
            <p:ph type="title"/>
          </p:nvPr>
        </p:nvSpPr>
        <p:spPr>
          <a:xfrm>
            <a:off x="711994" y="498296"/>
            <a:ext cx="3945731" cy="896116"/>
          </a:xfrm>
        </p:spPr>
        <p:txBody>
          <a:bodyPr>
            <a:normAutofit/>
          </a:bodyPr>
          <a:lstStyle/>
          <a:p>
            <a:r>
              <a:rPr lang="en-US"/>
              <a:t>Energy</a:t>
            </a:r>
          </a:p>
        </p:txBody>
      </p:sp>
      <p:sp>
        <p:nvSpPr>
          <p:cNvPr id="5" name="Content Placeholder 4">
            <a:extLst>
              <a:ext uri="{FF2B5EF4-FFF2-40B4-BE49-F238E27FC236}">
                <a16:creationId xmlns:a16="http://schemas.microsoft.com/office/drawing/2014/main" id="{D591A4CA-AD4B-7FC8-102F-3AF0D2F31B5B}"/>
              </a:ext>
            </a:extLst>
          </p:cNvPr>
          <p:cNvSpPr>
            <a:spLocks noGrp="1"/>
          </p:cNvSpPr>
          <p:nvPr>
            <p:ph idx="1"/>
          </p:nvPr>
        </p:nvSpPr>
        <p:spPr>
          <a:xfrm>
            <a:off x="393201" y="1480266"/>
            <a:ext cx="4733364" cy="4445101"/>
          </a:xfrm>
        </p:spPr>
        <p:txBody>
          <a:bodyPr>
            <a:normAutofit/>
          </a:bodyPr>
          <a:lstStyle/>
          <a:p>
            <a:r>
              <a:rPr lang="en-US"/>
              <a:t>What are the sources of power available to the data center?</a:t>
            </a:r>
          </a:p>
          <a:p>
            <a:r>
              <a:rPr lang="en-US"/>
              <a:t>What amount of energy might the data center require, including megawatts at peak load?</a:t>
            </a:r>
          </a:p>
          <a:p>
            <a:r>
              <a:rPr lang="en-US"/>
              <a:t>How will energy usage be reported?</a:t>
            </a:r>
          </a:p>
          <a:p>
            <a:r>
              <a:rPr lang="en-US"/>
              <a:t>Will the data center use backup generation, temporary generation, on-site generation, or battery energy storage? </a:t>
            </a:r>
          </a:p>
          <a:p>
            <a:endParaRPr lang="en-US"/>
          </a:p>
        </p:txBody>
      </p:sp>
      <p:pic>
        <p:nvPicPr>
          <p:cNvPr id="15" name="Picture Placeholder 14">
            <a:extLst>
              <a:ext uri="{FF2B5EF4-FFF2-40B4-BE49-F238E27FC236}">
                <a16:creationId xmlns:a16="http://schemas.microsoft.com/office/drawing/2014/main" id="{F6FDED8E-A986-98DE-90F3-422E09050188}"/>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86343A45-B646-68DC-0FE3-6A4008E163E2}"/>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2610717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43059-5FA0-ACB6-E153-277D17AFD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0DBD23-2799-BA37-1F02-F79236F763AC}"/>
              </a:ext>
            </a:extLst>
          </p:cNvPr>
          <p:cNvSpPr>
            <a:spLocks noGrp="1"/>
          </p:cNvSpPr>
          <p:nvPr>
            <p:ph type="title"/>
          </p:nvPr>
        </p:nvSpPr>
        <p:spPr>
          <a:xfrm>
            <a:off x="711994" y="498296"/>
            <a:ext cx="3945731" cy="896116"/>
          </a:xfrm>
        </p:spPr>
        <p:txBody>
          <a:bodyPr>
            <a:normAutofit/>
          </a:bodyPr>
          <a:lstStyle/>
          <a:p>
            <a:r>
              <a:rPr lang="en-US"/>
              <a:t>Energy</a:t>
            </a:r>
          </a:p>
        </p:txBody>
      </p:sp>
      <p:sp>
        <p:nvSpPr>
          <p:cNvPr id="5" name="Content Placeholder 4">
            <a:extLst>
              <a:ext uri="{FF2B5EF4-FFF2-40B4-BE49-F238E27FC236}">
                <a16:creationId xmlns:a16="http://schemas.microsoft.com/office/drawing/2014/main" id="{2100BA75-64E5-435B-6035-9E05BB70A5A7}"/>
              </a:ext>
            </a:extLst>
          </p:cNvPr>
          <p:cNvSpPr>
            <a:spLocks noGrp="1"/>
          </p:cNvSpPr>
          <p:nvPr>
            <p:ph idx="1"/>
          </p:nvPr>
        </p:nvSpPr>
        <p:spPr>
          <a:xfrm>
            <a:off x="286871" y="1644226"/>
            <a:ext cx="4733364" cy="4445101"/>
          </a:xfrm>
        </p:spPr>
        <p:txBody>
          <a:bodyPr>
            <a:normAutofit/>
          </a:bodyPr>
          <a:lstStyle/>
          <a:p>
            <a:r>
              <a:rPr lang="en-US"/>
              <a:t>Has renewable energy procurement been considered?</a:t>
            </a:r>
          </a:p>
          <a:p>
            <a:r>
              <a:rPr lang="en-US"/>
              <a:t>What ordinances are in place that will oversee air quality emissions and noise associated with power sources?</a:t>
            </a:r>
          </a:p>
          <a:p>
            <a:r>
              <a:rPr lang="en-US"/>
              <a:t>Will the local distribution utility conduct a rate assessment/impact study?</a:t>
            </a:r>
          </a:p>
        </p:txBody>
      </p:sp>
      <p:pic>
        <p:nvPicPr>
          <p:cNvPr id="15" name="Picture Placeholder 14">
            <a:extLst>
              <a:ext uri="{FF2B5EF4-FFF2-40B4-BE49-F238E27FC236}">
                <a16:creationId xmlns:a16="http://schemas.microsoft.com/office/drawing/2014/main" id="{72AE14D9-CBE7-DBD0-8E15-0816F3B63AE1}"/>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E9E215D1-32C7-1444-1947-AA28EECC8524}"/>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1148495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27D14-11AF-098A-90EB-FFE3D8236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1CFB0-4831-2643-DF0D-C9EC7865AA46}"/>
              </a:ext>
            </a:extLst>
          </p:cNvPr>
          <p:cNvSpPr>
            <a:spLocks noGrp="1"/>
          </p:cNvSpPr>
          <p:nvPr>
            <p:ph type="title"/>
          </p:nvPr>
        </p:nvSpPr>
        <p:spPr>
          <a:xfrm>
            <a:off x="711994" y="498296"/>
            <a:ext cx="3945731" cy="896116"/>
          </a:xfrm>
        </p:spPr>
        <p:txBody>
          <a:bodyPr>
            <a:normAutofit/>
          </a:bodyPr>
          <a:lstStyle/>
          <a:p>
            <a:r>
              <a:rPr lang="en-US"/>
              <a:t>Energy</a:t>
            </a:r>
          </a:p>
        </p:txBody>
      </p:sp>
      <p:sp>
        <p:nvSpPr>
          <p:cNvPr id="5" name="Content Placeholder 4">
            <a:extLst>
              <a:ext uri="{FF2B5EF4-FFF2-40B4-BE49-F238E27FC236}">
                <a16:creationId xmlns:a16="http://schemas.microsoft.com/office/drawing/2014/main" id="{16BED985-DD58-CB59-A3F9-1CB6892E5FE0}"/>
              </a:ext>
            </a:extLst>
          </p:cNvPr>
          <p:cNvSpPr>
            <a:spLocks noGrp="1"/>
          </p:cNvSpPr>
          <p:nvPr>
            <p:ph idx="1"/>
          </p:nvPr>
        </p:nvSpPr>
        <p:spPr>
          <a:xfrm>
            <a:off x="446366" y="1484731"/>
            <a:ext cx="4733364" cy="4445101"/>
          </a:xfrm>
        </p:spPr>
        <p:txBody>
          <a:bodyPr>
            <a:normAutofit fontScale="92500" lnSpcReduction="10000"/>
          </a:bodyPr>
          <a:lstStyle/>
          <a:p>
            <a:pPr marL="0" indent="0">
              <a:buNone/>
            </a:pPr>
            <a:r>
              <a:rPr lang="en-US" i="1" dirty="0"/>
              <a:t>If already engaging with a developer:</a:t>
            </a:r>
          </a:p>
          <a:p>
            <a:r>
              <a:rPr lang="en-US" dirty="0"/>
              <a:t>How many megawatts are needed, as well as transmission, substation, generation, battery or backup infrastructure and is the developer expecting to pay for those upgrades?</a:t>
            </a:r>
          </a:p>
          <a:p>
            <a:pPr lvl="1"/>
            <a:r>
              <a:rPr lang="en-US" dirty="0"/>
              <a:t>Could upgrades and demand increases affect costs or risks to other customers?</a:t>
            </a:r>
          </a:p>
          <a:p>
            <a:r>
              <a:rPr lang="en-US" dirty="0"/>
              <a:t>What is the ramp-up schedule?</a:t>
            </a:r>
          </a:p>
          <a:p>
            <a:pPr lvl="1"/>
            <a:r>
              <a:rPr lang="en-US" dirty="0"/>
              <a:t>E.g., phased by building/campus phase, transmission/substation upgrades</a:t>
            </a:r>
          </a:p>
        </p:txBody>
      </p:sp>
      <p:pic>
        <p:nvPicPr>
          <p:cNvPr id="15" name="Picture Placeholder 14">
            <a:extLst>
              <a:ext uri="{FF2B5EF4-FFF2-40B4-BE49-F238E27FC236}">
                <a16:creationId xmlns:a16="http://schemas.microsoft.com/office/drawing/2014/main" id="{235D1EAB-80F5-C7F9-8FB5-21AAF0B8E67A}"/>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C2274141-7574-ECAC-13A6-CBF860BFEE13}"/>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Tree>
    <p:extLst>
      <p:ext uri="{BB962C8B-B14F-4D97-AF65-F5344CB8AC3E}">
        <p14:creationId xmlns:p14="http://schemas.microsoft.com/office/powerpoint/2010/main" val="3860901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E7669-17A9-C4E1-8360-043EE97E093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7C8FA1-C1D4-0A91-C738-164F58D661F3}"/>
              </a:ext>
            </a:extLst>
          </p:cNvPr>
          <p:cNvSpPr>
            <a:spLocks noGrp="1"/>
          </p:cNvSpPr>
          <p:nvPr>
            <p:ph idx="1"/>
          </p:nvPr>
        </p:nvSpPr>
        <p:spPr>
          <a:xfrm>
            <a:off x="0" y="1818498"/>
            <a:ext cx="7716440" cy="329184"/>
          </a:xfrm>
        </p:spPr>
        <p:txBody>
          <a:bodyPr/>
          <a:lstStyle/>
          <a:p>
            <a:pPr lvl="2"/>
            <a:r>
              <a:rPr lang="en-US" sz="2000" dirty="0"/>
              <a:t>Converse with community and regional partners about whether your jurisdiction is willing to host </a:t>
            </a:r>
            <a:r>
              <a:rPr lang="en-US" sz="2000" b="1" dirty="0"/>
              <a:t>new electricity generation facilities</a:t>
            </a:r>
            <a:r>
              <a:rPr lang="en-US" sz="2000" dirty="0"/>
              <a:t> to power data centers. </a:t>
            </a:r>
          </a:p>
        </p:txBody>
      </p:sp>
      <p:sp>
        <p:nvSpPr>
          <p:cNvPr id="4" name="Content Placeholder 3">
            <a:extLst>
              <a:ext uri="{FF2B5EF4-FFF2-40B4-BE49-F238E27FC236}">
                <a16:creationId xmlns:a16="http://schemas.microsoft.com/office/drawing/2014/main" id="{A736BD82-0264-B950-BE90-4B2BFEA63C2A}"/>
              </a:ext>
            </a:extLst>
          </p:cNvPr>
          <p:cNvSpPr>
            <a:spLocks noGrp="1"/>
          </p:cNvSpPr>
          <p:nvPr>
            <p:ph idx="11"/>
          </p:nvPr>
        </p:nvSpPr>
        <p:spPr>
          <a:xfrm>
            <a:off x="0" y="3363687"/>
            <a:ext cx="7716440" cy="328016"/>
          </a:xfrm>
        </p:spPr>
        <p:txBody>
          <a:bodyPr/>
          <a:lstStyle/>
          <a:p>
            <a:pPr lvl="2"/>
            <a:r>
              <a:rPr lang="en-US" sz="2000" dirty="0"/>
              <a:t>Gain an understanding of </a:t>
            </a:r>
            <a:r>
              <a:rPr lang="en-US" sz="2000" b="1" dirty="0"/>
              <a:t>current and future local energy capacity</a:t>
            </a:r>
            <a:r>
              <a:rPr lang="en-US" sz="2000" dirty="0"/>
              <a:t>, in the context of the amount of energy demand associated with different types of data centers.</a:t>
            </a:r>
          </a:p>
        </p:txBody>
      </p:sp>
      <p:sp>
        <p:nvSpPr>
          <p:cNvPr id="6" name="Content Placeholder 5">
            <a:extLst>
              <a:ext uri="{FF2B5EF4-FFF2-40B4-BE49-F238E27FC236}">
                <a16:creationId xmlns:a16="http://schemas.microsoft.com/office/drawing/2014/main" id="{CD9B13C1-7FBA-786E-8FBF-16B7B3A9DE44}"/>
              </a:ext>
            </a:extLst>
          </p:cNvPr>
          <p:cNvSpPr>
            <a:spLocks noGrp="1"/>
          </p:cNvSpPr>
          <p:nvPr>
            <p:ph idx="13"/>
          </p:nvPr>
        </p:nvSpPr>
        <p:spPr>
          <a:xfrm>
            <a:off x="0" y="4939309"/>
            <a:ext cx="7716440" cy="319591"/>
          </a:xfrm>
        </p:spPr>
        <p:txBody>
          <a:bodyPr/>
          <a:lstStyle/>
          <a:p>
            <a:pPr lvl="2"/>
            <a:r>
              <a:rPr lang="en-US" sz="2000" dirty="0"/>
              <a:t>Gain an understanding of </a:t>
            </a:r>
            <a:r>
              <a:rPr lang="en-US" sz="2000" b="1" dirty="0"/>
              <a:t>how ratepayers may be affected </a:t>
            </a:r>
            <a:r>
              <a:rPr lang="en-US" sz="2000" dirty="0"/>
              <a:t>by increased demand for energy in your jurisdiction. </a:t>
            </a:r>
          </a:p>
        </p:txBody>
      </p:sp>
      <p:sp>
        <p:nvSpPr>
          <p:cNvPr id="10" name="Footer Placeholder 3">
            <a:extLst>
              <a:ext uri="{FF2B5EF4-FFF2-40B4-BE49-F238E27FC236}">
                <a16:creationId xmlns:a16="http://schemas.microsoft.com/office/drawing/2014/main" id="{BB1D4BE1-1961-77C1-D675-9069D40F1E2D}"/>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
        <p:nvSpPr>
          <p:cNvPr id="11" name="Title 8">
            <a:extLst>
              <a:ext uri="{FF2B5EF4-FFF2-40B4-BE49-F238E27FC236}">
                <a16:creationId xmlns:a16="http://schemas.microsoft.com/office/drawing/2014/main" id="{B75A46FB-EB4E-1F71-C876-3085B0D6CBDD}"/>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Energy</a:t>
            </a:r>
          </a:p>
        </p:txBody>
      </p:sp>
      <p:pic>
        <p:nvPicPr>
          <p:cNvPr id="12" name="Picture 11">
            <a:extLst>
              <a:ext uri="{FF2B5EF4-FFF2-40B4-BE49-F238E27FC236}">
                <a16:creationId xmlns:a16="http://schemas.microsoft.com/office/drawing/2014/main" id="{16F4EBDC-D2FA-E64A-6553-09934A9A5B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Tree>
    <p:extLst>
      <p:ext uri="{BB962C8B-B14F-4D97-AF65-F5344CB8AC3E}">
        <p14:creationId xmlns:p14="http://schemas.microsoft.com/office/powerpoint/2010/main" val="1486205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66219-48AA-6B22-781B-CF77960C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02FA3B-7E71-6419-0E59-722017DB49CC}"/>
              </a:ext>
            </a:extLst>
          </p:cNvPr>
          <p:cNvSpPr>
            <a:spLocks noGrp="1"/>
          </p:cNvSpPr>
          <p:nvPr>
            <p:ph type="title"/>
          </p:nvPr>
        </p:nvSpPr>
        <p:spPr>
          <a:xfrm>
            <a:off x="711994" y="411212"/>
            <a:ext cx="4467736" cy="896116"/>
          </a:xfrm>
        </p:spPr>
        <p:txBody>
          <a:bodyPr>
            <a:normAutofit fontScale="90000"/>
          </a:bodyPr>
          <a:lstStyle/>
          <a:p>
            <a:r>
              <a:rPr lang="en-US" dirty="0"/>
              <a:t>Incentives and Economic Development</a:t>
            </a:r>
          </a:p>
        </p:txBody>
      </p:sp>
      <p:sp>
        <p:nvSpPr>
          <p:cNvPr id="5" name="Content Placeholder 4">
            <a:extLst>
              <a:ext uri="{FF2B5EF4-FFF2-40B4-BE49-F238E27FC236}">
                <a16:creationId xmlns:a16="http://schemas.microsoft.com/office/drawing/2014/main" id="{8B029371-06BB-E5E1-FEF3-97ECC3AD92C9}"/>
              </a:ext>
            </a:extLst>
          </p:cNvPr>
          <p:cNvSpPr>
            <a:spLocks noGrp="1"/>
          </p:cNvSpPr>
          <p:nvPr>
            <p:ph idx="1"/>
          </p:nvPr>
        </p:nvSpPr>
        <p:spPr>
          <a:xfrm>
            <a:off x="446366" y="1484731"/>
            <a:ext cx="4733364" cy="4445101"/>
          </a:xfrm>
        </p:spPr>
        <p:txBody>
          <a:bodyPr>
            <a:normAutofit/>
          </a:bodyPr>
          <a:lstStyle/>
          <a:p>
            <a:r>
              <a:rPr lang="en-US" sz="2200" dirty="0"/>
              <a:t>Have elected officials conducted </a:t>
            </a:r>
            <a:r>
              <a:rPr lang="en-US" sz="2200" b="1" u="sng" dirty="0"/>
              <a:t>net</a:t>
            </a:r>
            <a:r>
              <a:rPr lang="en-US" sz="2200" dirty="0"/>
              <a:t> fiscal impact and economic analyses and made the decision to entice a data center to the community?</a:t>
            </a:r>
          </a:p>
          <a:p>
            <a:r>
              <a:rPr lang="en-US" sz="2200" dirty="0"/>
              <a:t>What state and local tax exemptions or incentives apply?</a:t>
            </a:r>
          </a:p>
          <a:p>
            <a:r>
              <a:rPr lang="en-US" sz="2200" dirty="0"/>
              <a:t>What taxing entities are affected?</a:t>
            </a:r>
          </a:p>
          <a:p>
            <a:r>
              <a:rPr lang="en-US" sz="2200" dirty="0"/>
              <a:t>What public costs and benefits are expected?</a:t>
            </a:r>
          </a:p>
        </p:txBody>
      </p:sp>
      <p:pic>
        <p:nvPicPr>
          <p:cNvPr id="15" name="Picture Placeholder 14">
            <a:extLst>
              <a:ext uri="{FF2B5EF4-FFF2-40B4-BE49-F238E27FC236}">
                <a16:creationId xmlns:a16="http://schemas.microsoft.com/office/drawing/2014/main" id="{7857AF2D-5292-E532-6332-96521987CACB}"/>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0EFD007D-3200-F0DE-4EF3-CD52E526FB64}"/>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4" name="Picture 3">
            <a:extLst>
              <a:ext uri="{FF2B5EF4-FFF2-40B4-BE49-F238E27FC236}">
                <a16:creationId xmlns:a16="http://schemas.microsoft.com/office/drawing/2014/main" id="{B07E2580-ED6F-4C9B-F577-BEA84026B55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378651" y="0"/>
            <a:ext cx="3765349" cy="6389512"/>
          </a:xfrm>
          <a:prstGeom prst="rect">
            <a:avLst/>
          </a:prstGeom>
        </p:spPr>
      </p:pic>
    </p:spTree>
    <p:extLst>
      <p:ext uri="{BB962C8B-B14F-4D97-AF65-F5344CB8AC3E}">
        <p14:creationId xmlns:p14="http://schemas.microsoft.com/office/powerpoint/2010/main" val="1742767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A61D9-DF1D-B276-AFA4-B108E6DF8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497F6-61AF-2F0D-E2CD-CB5559766C1D}"/>
              </a:ext>
            </a:extLst>
          </p:cNvPr>
          <p:cNvSpPr>
            <a:spLocks noGrp="1"/>
          </p:cNvSpPr>
          <p:nvPr>
            <p:ph type="title"/>
          </p:nvPr>
        </p:nvSpPr>
        <p:spPr>
          <a:xfrm>
            <a:off x="711994" y="411212"/>
            <a:ext cx="4467736" cy="896116"/>
          </a:xfrm>
        </p:spPr>
        <p:txBody>
          <a:bodyPr>
            <a:normAutofit fontScale="90000"/>
          </a:bodyPr>
          <a:lstStyle/>
          <a:p>
            <a:r>
              <a:rPr lang="en-US" dirty="0"/>
              <a:t>Incentives and Economic Development</a:t>
            </a:r>
          </a:p>
        </p:txBody>
      </p:sp>
      <p:sp>
        <p:nvSpPr>
          <p:cNvPr id="5" name="Content Placeholder 4">
            <a:extLst>
              <a:ext uri="{FF2B5EF4-FFF2-40B4-BE49-F238E27FC236}">
                <a16:creationId xmlns:a16="http://schemas.microsoft.com/office/drawing/2014/main" id="{355F706C-D45D-CF91-BA31-0E1E579A9155}"/>
              </a:ext>
            </a:extLst>
          </p:cNvPr>
          <p:cNvSpPr>
            <a:spLocks noGrp="1"/>
          </p:cNvSpPr>
          <p:nvPr>
            <p:ph idx="1"/>
          </p:nvPr>
        </p:nvSpPr>
        <p:spPr>
          <a:xfrm>
            <a:off x="446366" y="1484731"/>
            <a:ext cx="4733364" cy="4445101"/>
          </a:xfrm>
        </p:spPr>
        <p:txBody>
          <a:bodyPr>
            <a:normAutofit/>
          </a:bodyPr>
          <a:lstStyle/>
          <a:p>
            <a:r>
              <a:rPr lang="en-US" sz="2200" dirty="0"/>
              <a:t>Are there claw backs if investment, jobs, or community benefits do not materialize?</a:t>
            </a:r>
          </a:p>
          <a:p>
            <a:r>
              <a:rPr lang="en-US" sz="2200" dirty="0"/>
              <a:t>Is there a fund in place for decommissioning the data center at the end of its lifetime?</a:t>
            </a:r>
          </a:p>
          <a:p>
            <a:r>
              <a:rPr lang="en-US" sz="2200" dirty="0"/>
              <a:t>Have officials considered a statewide or region-wide approach to incentives to improve outcomes for Iowa communities, residents, as well as industry?</a:t>
            </a:r>
          </a:p>
        </p:txBody>
      </p:sp>
      <p:pic>
        <p:nvPicPr>
          <p:cNvPr id="15" name="Picture Placeholder 14">
            <a:extLst>
              <a:ext uri="{FF2B5EF4-FFF2-40B4-BE49-F238E27FC236}">
                <a16:creationId xmlns:a16="http://schemas.microsoft.com/office/drawing/2014/main" id="{A1AF0A12-557D-FA58-D92C-277339F3B6F2}"/>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2100" y="0"/>
            <a:ext cx="3771900" cy="6389511"/>
          </a:xfrm>
        </p:spPr>
      </p:pic>
      <p:sp>
        <p:nvSpPr>
          <p:cNvPr id="6" name="Footer Placeholder 3">
            <a:extLst>
              <a:ext uri="{FF2B5EF4-FFF2-40B4-BE49-F238E27FC236}">
                <a16:creationId xmlns:a16="http://schemas.microsoft.com/office/drawing/2014/main" id="{0CE6C072-1B10-1234-BF64-037A0E068694}"/>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3" name="Picture 2">
            <a:extLst>
              <a:ext uri="{FF2B5EF4-FFF2-40B4-BE49-F238E27FC236}">
                <a16:creationId xmlns:a16="http://schemas.microsoft.com/office/drawing/2014/main" id="{9E798B35-299D-A205-C3A0-E7D09506A61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378651" y="0"/>
            <a:ext cx="3765349" cy="6389512"/>
          </a:xfrm>
          <a:prstGeom prst="rect">
            <a:avLst/>
          </a:prstGeom>
        </p:spPr>
      </p:pic>
    </p:spTree>
    <p:extLst>
      <p:ext uri="{BB962C8B-B14F-4D97-AF65-F5344CB8AC3E}">
        <p14:creationId xmlns:p14="http://schemas.microsoft.com/office/powerpoint/2010/main" val="4134895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4A4B6-B3F2-155D-0B7F-81547AC4A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886544-8E6E-AD61-382C-ED692B851779}"/>
              </a:ext>
            </a:extLst>
          </p:cNvPr>
          <p:cNvSpPr>
            <a:spLocks noGrp="1"/>
          </p:cNvSpPr>
          <p:nvPr>
            <p:ph type="title"/>
          </p:nvPr>
        </p:nvSpPr>
        <p:spPr>
          <a:xfrm>
            <a:off x="711994" y="411212"/>
            <a:ext cx="4467736" cy="896116"/>
          </a:xfrm>
        </p:spPr>
        <p:txBody>
          <a:bodyPr>
            <a:normAutofit fontScale="90000"/>
          </a:bodyPr>
          <a:lstStyle/>
          <a:p>
            <a:r>
              <a:rPr lang="en-US" dirty="0"/>
              <a:t>Incentives and Economic Development</a:t>
            </a:r>
          </a:p>
        </p:txBody>
      </p:sp>
      <p:sp>
        <p:nvSpPr>
          <p:cNvPr id="5" name="Content Placeholder 4">
            <a:extLst>
              <a:ext uri="{FF2B5EF4-FFF2-40B4-BE49-F238E27FC236}">
                <a16:creationId xmlns:a16="http://schemas.microsoft.com/office/drawing/2014/main" id="{EBE8AF72-D289-B12B-F9DC-07298BB8ABFE}"/>
              </a:ext>
            </a:extLst>
          </p:cNvPr>
          <p:cNvSpPr>
            <a:spLocks noGrp="1"/>
          </p:cNvSpPr>
          <p:nvPr>
            <p:ph idx="1"/>
          </p:nvPr>
        </p:nvSpPr>
        <p:spPr>
          <a:xfrm>
            <a:off x="446366" y="1484731"/>
            <a:ext cx="4733364" cy="4445101"/>
          </a:xfrm>
        </p:spPr>
        <p:txBody>
          <a:bodyPr>
            <a:normAutofit fontScale="70000" lnSpcReduction="20000"/>
          </a:bodyPr>
          <a:lstStyle/>
          <a:p>
            <a:pPr marL="0" indent="0">
              <a:buNone/>
            </a:pPr>
            <a:r>
              <a:rPr lang="en-US" i="1" dirty="0"/>
              <a:t>If already engaging with a developer:</a:t>
            </a:r>
            <a:endParaRPr lang="en-US" dirty="0"/>
          </a:p>
          <a:p>
            <a:r>
              <a:rPr lang="en-US" dirty="0"/>
              <a:t>Has a third-party economic impact assessment been undertaken?</a:t>
            </a:r>
          </a:p>
          <a:p>
            <a:pPr lvl="1"/>
            <a:r>
              <a:rPr lang="en-US" dirty="0"/>
              <a:t>Job creation versus tax abatements and sales tax exemptions, public infrastructure investments, unique revenue streams, and long-term impacts </a:t>
            </a:r>
          </a:p>
          <a:p>
            <a:r>
              <a:rPr lang="en-US" dirty="0"/>
              <a:t> Does the Development Agreement contain milestones and enforcement clauses, such as assignment/successor language?</a:t>
            </a:r>
          </a:p>
          <a:p>
            <a:pPr lvl="1"/>
            <a:r>
              <a:rPr lang="en-US" dirty="0"/>
              <a:t>Agreements should remain enforceable if the project is sold, transferred, delayed, partially built, or operated by a new entity</a:t>
            </a:r>
          </a:p>
          <a:p>
            <a:r>
              <a:rPr lang="en-US" dirty="0"/>
              <a:t>Does the Development Agreement contain provisions tailored to the community?</a:t>
            </a:r>
          </a:p>
          <a:p>
            <a:pPr lvl="1"/>
            <a:r>
              <a:rPr lang="en-US" dirty="0"/>
              <a:t>Workforce training, broadband expansion, green-infrastructure projects, local infrastructure investment, housing, or betterment funds</a:t>
            </a:r>
          </a:p>
        </p:txBody>
      </p:sp>
      <p:pic>
        <p:nvPicPr>
          <p:cNvPr id="15" name="Picture Placeholder 14">
            <a:extLst>
              <a:ext uri="{FF2B5EF4-FFF2-40B4-BE49-F238E27FC236}">
                <a16:creationId xmlns:a16="http://schemas.microsoft.com/office/drawing/2014/main" id="{E4E1D0E4-6882-8DA6-BF44-9BD27F2EE91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a:ext>
            </a:extLst>
          </a:blip>
          <a:srcRect/>
          <a:stretch/>
        </p:blipFill>
        <p:spPr>
          <a:xfrm>
            <a:off x="5378651" y="1"/>
            <a:ext cx="3771900" cy="6389511"/>
          </a:xfrm>
        </p:spPr>
      </p:pic>
      <p:sp>
        <p:nvSpPr>
          <p:cNvPr id="6" name="Footer Placeholder 3">
            <a:extLst>
              <a:ext uri="{FF2B5EF4-FFF2-40B4-BE49-F238E27FC236}">
                <a16:creationId xmlns:a16="http://schemas.microsoft.com/office/drawing/2014/main" id="{9DCFF468-E782-D1F7-4B52-F620CE37980C}"/>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8" name="Picture 7">
            <a:extLst>
              <a:ext uri="{FF2B5EF4-FFF2-40B4-BE49-F238E27FC236}">
                <a16:creationId xmlns:a16="http://schemas.microsoft.com/office/drawing/2014/main" id="{23DBB8ED-9231-0C93-DE77-91EBCFE3D29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378651" y="0"/>
            <a:ext cx="3765349" cy="6389512"/>
          </a:xfrm>
          <a:prstGeom prst="rect">
            <a:avLst/>
          </a:prstGeom>
        </p:spPr>
      </p:pic>
      <p:pic>
        <p:nvPicPr>
          <p:cNvPr id="9" name="Picture 8">
            <a:extLst>
              <a:ext uri="{FF2B5EF4-FFF2-40B4-BE49-F238E27FC236}">
                <a16:creationId xmlns:a16="http://schemas.microsoft.com/office/drawing/2014/main" id="{992532E3-ED45-124D-2D58-E9F94AA200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0191" y="5055047"/>
            <a:ext cx="1361827" cy="1361827"/>
          </a:xfrm>
          <a:prstGeom prst="rect">
            <a:avLst/>
          </a:prstGeom>
        </p:spPr>
      </p:pic>
      <p:sp>
        <p:nvSpPr>
          <p:cNvPr id="10" name="TextBox 9">
            <a:extLst>
              <a:ext uri="{FF2B5EF4-FFF2-40B4-BE49-F238E27FC236}">
                <a16:creationId xmlns:a16="http://schemas.microsoft.com/office/drawing/2014/main" id="{0983DEC6-5E85-6C4A-B5EB-31A12CD83583}"/>
              </a:ext>
            </a:extLst>
          </p:cNvPr>
          <p:cNvSpPr txBox="1"/>
          <p:nvPr/>
        </p:nvSpPr>
        <p:spPr>
          <a:xfrm>
            <a:off x="1791451" y="5412794"/>
            <a:ext cx="2922351" cy="646331"/>
          </a:xfrm>
          <a:prstGeom prst="rect">
            <a:avLst/>
          </a:prstGeom>
          <a:noFill/>
        </p:spPr>
        <p:txBody>
          <a:bodyPr wrap="square" rtlCol="0">
            <a:spAutoFit/>
          </a:bodyPr>
          <a:lstStyle/>
          <a:p>
            <a:r>
              <a:rPr lang="en-US" b="1" i="1" dirty="0"/>
              <a:t>Starting</a:t>
            </a:r>
            <a:r>
              <a:rPr lang="en-US" i="1" dirty="0"/>
              <a:t> </a:t>
            </a:r>
            <a:r>
              <a:rPr lang="en-US" b="1" i="1" dirty="0"/>
              <a:t>the conversation: </a:t>
            </a:r>
          </a:p>
          <a:p>
            <a:r>
              <a:rPr lang="en-US" b="1" i="1" dirty="0"/>
              <a:t>key takeaways</a:t>
            </a:r>
          </a:p>
        </p:txBody>
      </p:sp>
      <p:sp>
        <p:nvSpPr>
          <p:cNvPr id="11" name="Rounded Rectangle 10">
            <a:extLst>
              <a:ext uri="{FF2B5EF4-FFF2-40B4-BE49-F238E27FC236}">
                <a16:creationId xmlns:a16="http://schemas.microsoft.com/office/drawing/2014/main" id="{6728253F-7E07-B28B-F9C6-F56C470ADF7D}"/>
              </a:ext>
            </a:extLst>
          </p:cNvPr>
          <p:cNvSpPr/>
          <p:nvPr/>
        </p:nvSpPr>
        <p:spPr>
          <a:xfrm>
            <a:off x="634062" y="5300726"/>
            <a:ext cx="3937938" cy="870466"/>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9046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A70B1-026B-34B2-8035-5FA18DD4109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F0AB88-4353-C12B-CE22-13FAAFB70869}"/>
              </a:ext>
            </a:extLst>
          </p:cNvPr>
          <p:cNvSpPr>
            <a:spLocks noGrp="1"/>
          </p:cNvSpPr>
          <p:nvPr>
            <p:ph idx="1"/>
          </p:nvPr>
        </p:nvSpPr>
        <p:spPr>
          <a:xfrm>
            <a:off x="0" y="1818498"/>
            <a:ext cx="7716440" cy="329184"/>
          </a:xfrm>
        </p:spPr>
        <p:txBody>
          <a:bodyPr/>
          <a:lstStyle/>
          <a:p>
            <a:pPr lvl="2"/>
            <a:r>
              <a:rPr lang="en-US" sz="2000" dirty="0"/>
              <a:t>Evaluate what are the </a:t>
            </a:r>
            <a:r>
              <a:rPr lang="en-US" sz="2000" b="1" dirty="0"/>
              <a:t>top priorities</a:t>
            </a:r>
            <a:r>
              <a:rPr lang="en-US" sz="2000" dirty="0"/>
              <a:t> for your community (e.g. as a whole, what needs does your community have?) – have a clear understanding of </a:t>
            </a:r>
            <a:r>
              <a:rPr lang="en-US" sz="2000" b="1" dirty="0"/>
              <a:t>community needs.</a:t>
            </a:r>
          </a:p>
        </p:txBody>
      </p:sp>
      <p:sp>
        <p:nvSpPr>
          <p:cNvPr id="4" name="Content Placeholder 3">
            <a:extLst>
              <a:ext uri="{FF2B5EF4-FFF2-40B4-BE49-F238E27FC236}">
                <a16:creationId xmlns:a16="http://schemas.microsoft.com/office/drawing/2014/main" id="{A0D2A536-636A-9C9D-8780-57B6F827CB68}"/>
              </a:ext>
            </a:extLst>
          </p:cNvPr>
          <p:cNvSpPr>
            <a:spLocks noGrp="1"/>
          </p:cNvSpPr>
          <p:nvPr>
            <p:ph idx="11"/>
          </p:nvPr>
        </p:nvSpPr>
        <p:spPr>
          <a:xfrm>
            <a:off x="0" y="3363687"/>
            <a:ext cx="7716440" cy="328016"/>
          </a:xfrm>
        </p:spPr>
        <p:txBody>
          <a:bodyPr/>
          <a:lstStyle/>
          <a:p>
            <a:pPr lvl="2"/>
            <a:r>
              <a:rPr lang="en-US" sz="2000" dirty="0"/>
              <a:t>Gather credible information and data about </a:t>
            </a:r>
            <a:r>
              <a:rPr lang="en-US" sz="2000" b="1" dirty="0"/>
              <a:t>job creation, long term employment, and tax benefits</a:t>
            </a:r>
            <a:r>
              <a:rPr lang="en-US" sz="2000" dirty="0"/>
              <a:t> associated with data centers.</a:t>
            </a:r>
          </a:p>
        </p:txBody>
      </p:sp>
      <p:sp>
        <p:nvSpPr>
          <p:cNvPr id="6" name="Content Placeholder 5">
            <a:extLst>
              <a:ext uri="{FF2B5EF4-FFF2-40B4-BE49-F238E27FC236}">
                <a16:creationId xmlns:a16="http://schemas.microsoft.com/office/drawing/2014/main" id="{2793C9CD-6235-D2A4-1C16-C6214EBA39A5}"/>
              </a:ext>
            </a:extLst>
          </p:cNvPr>
          <p:cNvSpPr>
            <a:spLocks noGrp="1"/>
          </p:cNvSpPr>
          <p:nvPr>
            <p:ph idx="13"/>
          </p:nvPr>
        </p:nvSpPr>
        <p:spPr>
          <a:xfrm>
            <a:off x="0" y="4939309"/>
            <a:ext cx="7716440" cy="319591"/>
          </a:xfrm>
        </p:spPr>
        <p:txBody>
          <a:bodyPr/>
          <a:lstStyle/>
          <a:p>
            <a:pPr lvl="2"/>
            <a:r>
              <a:rPr lang="en-US" sz="2000" dirty="0"/>
              <a:t>Start a conversation with community and regional partners from across disciplines and jurisdictions to </a:t>
            </a:r>
            <a:r>
              <a:rPr lang="en-US" sz="2000" b="1" dirty="0"/>
              <a:t>reduce competition and increase coordination</a:t>
            </a:r>
            <a:r>
              <a:rPr lang="en-US" sz="2000" dirty="0"/>
              <a:t>.</a:t>
            </a:r>
          </a:p>
        </p:txBody>
      </p:sp>
      <p:sp>
        <p:nvSpPr>
          <p:cNvPr id="10" name="Footer Placeholder 3">
            <a:extLst>
              <a:ext uri="{FF2B5EF4-FFF2-40B4-BE49-F238E27FC236}">
                <a16:creationId xmlns:a16="http://schemas.microsoft.com/office/drawing/2014/main" id="{7C98E3A4-AD53-1F8F-367C-CAA56584116C}"/>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
        <p:nvSpPr>
          <p:cNvPr id="11" name="Title 8">
            <a:extLst>
              <a:ext uri="{FF2B5EF4-FFF2-40B4-BE49-F238E27FC236}">
                <a16:creationId xmlns:a16="http://schemas.microsoft.com/office/drawing/2014/main" id="{A6CC9B53-F729-AB67-4343-DF258F45F57F}"/>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Incentives and Economic Development</a:t>
            </a:r>
          </a:p>
        </p:txBody>
      </p:sp>
      <p:pic>
        <p:nvPicPr>
          <p:cNvPr id="12" name="Picture 11">
            <a:extLst>
              <a:ext uri="{FF2B5EF4-FFF2-40B4-BE49-F238E27FC236}">
                <a16:creationId xmlns:a16="http://schemas.microsoft.com/office/drawing/2014/main" id="{3260480B-4074-71C8-62A1-1EB628BB38E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Tree>
    <p:extLst>
      <p:ext uri="{BB962C8B-B14F-4D97-AF65-F5344CB8AC3E}">
        <p14:creationId xmlns:p14="http://schemas.microsoft.com/office/powerpoint/2010/main" val="4151324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80AC5-EE81-D5FC-F351-B5C854739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86CB0-7217-F2D2-DEFC-CB1185B210C8}"/>
              </a:ext>
            </a:extLst>
          </p:cNvPr>
          <p:cNvSpPr>
            <a:spLocks noGrp="1"/>
          </p:cNvSpPr>
          <p:nvPr>
            <p:ph type="title"/>
          </p:nvPr>
        </p:nvSpPr>
        <p:spPr>
          <a:xfrm>
            <a:off x="711994" y="411212"/>
            <a:ext cx="4467736" cy="896116"/>
          </a:xfrm>
        </p:spPr>
        <p:txBody>
          <a:bodyPr>
            <a:normAutofit fontScale="90000"/>
          </a:bodyPr>
          <a:lstStyle/>
          <a:p>
            <a:r>
              <a:rPr lang="en-US" dirty="0"/>
              <a:t>Thinking Ahead: Construction</a:t>
            </a:r>
          </a:p>
        </p:txBody>
      </p:sp>
      <p:sp>
        <p:nvSpPr>
          <p:cNvPr id="5" name="Content Placeholder 4">
            <a:extLst>
              <a:ext uri="{FF2B5EF4-FFF2-40B4-BE49-F238E27FC236}">
                <a16:creationId xmlns:a16="http://schemas.microsoft.com/office/drawing/2014/main" id="{10655225-9793-2CE6-798D-14ED684D66FA}"/>
              </a:ext>
            </a:extLst>
          </p:cNvPr>
          <p:cNvSpPr>
            <a:spLocks noGrp="1"/>
          </p:cNvSpPr>
          <p:nvPr>
            <p:ph idx="1"/>
          </p:nvPr>
        </p:nvSpPr>
        <p:spPr>
          <a:xfrm>
            <a:off x="446366" y="1484731"/>
            <a:ext cx="4733364" cy="4445101"/>
          </a:xfrm>
        </p:spPr>
        <p:txBody>
          <a:bodyPr>
            <a:normAutofit fontScale="70000" lnSpcReduction="20000"/>
          </a:bodyPr>
          <a:lstStyle/>
          <a:p>
            <a:pPr lvl="0"/>
            <a:r>
              <a:rPr lang="en-US" dirty="0"/>
              <a:t>What will water usage be during construction?</a:t>
            </a:r>
          </a:p>
          <a:p>
            <a:pPr lvl="0"/>
            <a:r>
              <a:rPr lang="en-US" dirty="0"/>
              <a:t>Is there a plan/ordinance and permitting for disposal of construction waste?</a:t>
            </a:r>
          </a:p>
          <a:p>
            <a:pPr lvl="0"/>
            <a:r>
              <a:rPr lang="en-US" dirty="0"/>
              <a:t>Has a road use agreement been discussed or prepared?</a:t>
            </a:r>
          </a:p>
          <a:p>
            <a:pPr lvl="1"/>
            <a:r>
              <a:rPr lang="en-US" dirty="0"/>
              <a:t>Including pre-construction road condition, designated haul routes, bonding or financial assurance, repair standards, dust control measures, and post-construction restoration responsibilities</a:t>
            </a:r>
          </a:p>
          <a:p>
            <a:pPr lvl="0"/>
            <a:r>
              <a:rPr lang="en-US" dirty="0"/>
              <a:t>What noise impacts are expected during construction?</a:t>
            </a:r>
          </a:p>
          <a:p>
            <a:pPr lvl="1"/>
            <a:r>
              <a:rPr lang="en-US" dirty="0"/>
              <a:t>E.g., What mitigation measures have been proposed? What levels are expected and when? How will potential or perceived offsite impacts to neighborhoods, schools, livestock, and wildlife be addressed?</a:t>
            </a:r>
          </a:p>
          <a:p>
            <a:pPr lvl="0"/>
            <a:r>
              <a:rPr lang="en-US" dirty="0"/>
              <a:t>What lighting impacts are expected during and post-construction?</a:t>
            </a:r>
          </a:p>
        </p:txBody>
      </p:sp>
      <p:pic>
        <p:nvPicPr>
          <p:cNvPr id="15" name="Picture Placeholder 14">
            <a:extLst>
              <a:ext uri="{FF2B5EF4-FFF2-40B4-BE49-F238E27FC236}">
                <a16:creationId xmlns:a16="http://schemas.microsoft.com/office/drawing/2014/main" id="{544C725B-D31C-461F-3655-9587FD7A0B78}"/>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2100" y="0"/>
            <a:ext cx="3771900" cy="6389511"/>
          </a:xfrm>
        </p:spPr>
      </p:pic>
      <p:sp>
        <p:nvSpPr>
          <p:cNvPr id="6" name="Footer Placeholder 3">
            <a:extLst>
              <a:ext uri="{FF2B5EF4-FFF2-40B4-BE49-F238E27FC236}">
                <a16:creationId xmlns:a16="http://schemas.microsoft.com/office/drawing/2014/main" id="{EEDB5512-CEBF-56B2-B340-1B4EB8B4EC2D}"/>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3" name="Picture 2">
            <a:extLst>
              <a:ext uri="{FF2B5EF4-FFF2-40B4-BE49-F238E27FC236}">
                <a16:creationId xmlns:a16="http://schemas.microsoft.com/office/drawing/2014/main" id="{05A2C0CD-2569-6D9F-BD84-A6B653A243C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378651" y="0"/>
            <a:ext cx="3765349" cy="6389512"/>
          </a:xfrm>
          <a:prstGeom prst="rect">
            <a:avLst/>
          </a:prstGeom>
        </p:spPr>
      </p:pic>
      <p:pic>
        <p:nvPicPr>
          <p:cNvPr id="10" name="Picture 9">
            <a:extLst>
              <a:ext uri="{FF2B5EF4-FFF2-40B4-BE49-F238E27FC236}">
                <a16:creationId xmlns:a16="http://schemas.microsoft.com/office/drawing/2014/main" id="{0AA95446-ECC0-50D2-2FD2-B3D356A71D8B}"/>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378652" y="-1"/>
            <a:ext cx="3771900" cy="6389511"/>
          </a:xfrm>
          <a:prstGeom prst="rect">
            <a:avLst/>
          </a:prstGeom>
        </p:spPr>
      </p:pic>
    </p:spTree>
    <p:extLst>
      <p:ext uri="{BB962C8B-B14F-4D97-AF65-F5344CB8AC3E}">
        <p14:creationId xmlns:p14="http://schemas.microsoft.com/office/powerpoint/2010/main" val="3007319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2FF89-B010-D5C4-7DCB-E0A5A7996A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1050E-7F7A-1538-CA04-D2189783C15C}"/>
              </a:ext>
            </a:extLst>
          </p:cNvPr>
          <p:cNvSpPr>
            <a:spLocks noGrp="1"/>
          </p:cNvSpPr>
          <p:nvPr>
            <p:ph type="title"/>
          </p:nvPr>
        </p:nvSpPr>
        <p:spPr>
          <a:xfrm>
            <a:off x="711994" y="411212"/>
            <a:ext cx="4467736" cy="896116"/>
          </a:xfrm>
        </p:spPr>
        <p:txBody>
          <a:bodyPr>
            <a:normAutofit fontScale="90000"/>
          </a:bodyPr>
          <a:lstStyle/>
          <a:p>
            <a:r>
              <a:rPr lang="en-US" dirty="0"/>
              <a:t>Thinking Ahead: Construction</a:t>
            </a:r>
          </a:p>
        </p:txBody>
      </p:sp>
      <p:sp>
        <p:nvSpPr>
          <p:cNvPr id="5" name="Content Placeholder 4">
            <a:extLst>
              <a:ext uri="{FF2B5EF4-FFF2-40B4-BE49-F238E27FC236}">
                <a16:creationId xmlns:a16="http://schemas.microsoft.com/office/drawing/2014/main" id="{DC2BDDCF-B291-7603-59B9-96ED80DB17AB}"/>
              </a:ext>
            </a:extLst>
          </p:cNvPr>
          <p:cNvSpPr>
            <a:spLocks noGrp="1"/>
          </p:cNvSpPr>
          <p:nvPr>
            <p:ph idx="1"/>
          </p:nvPr>
        </p:nvSpPr>
        <p:spPr>
          <a:xfrm>
            <a:off x="446366" y="1484731"/>
            <a:ext cx="4733364" cy="4445101"/>
          </a:xfrm>
        </p:spPr>
        <p:txBody>
          <a:bodyPr>
            <a:normAutofit/>
          </a:bodyPr>
          <a:lstStyle/>
          <a:p>
            <a:pPr lvl="0"/>
            <a:r>
              <a:rPr lang="en-US" sz="1600" dirty="0"/>
              <a:t>What is the projected length of time for construction; how many phases; how many buildings; and what size?</a:t>
            </a:r>
          </a:p>
          <a:p>
            <a:pPr lvl="1"/>
            <a:r>
              <a:rPr lang="en-US" sz="1400" dirty="0"/>
              <a:t>E.g., full-buildout assumptions, phase triggers, and whether later phases require additional review if impacts change</a:t>
            </a:r>
          </a:p>
          <a:p>
            <a:pPr lvl="0"/>
            <a:r>
              <a:rPr lang="en-US" sz="1600" dirty="0"/>
              <a:t>Has a plan been discussed or prepared for a construction staging area?</a:t>
            </a:r>
          </a:p>
          <a:p>
            <a:pPr lvl="0"/>
            <a:r>
              <a:rPr lang="en-US" sz="1600" dirty="0"/>
              <a:t>What considerations have been outlined to manage disruption from construction traffic</a:t>
            </a:r>
          </a:p>
          <a:p>
            <a:pPr lvl="1"/>
            <a:r>
              <a:rPr lang="en-US" sz="1400" dirty="0"/>
              <a:t>E.g., bus routes, routes for construction workers (in community hosting the data center and adjacent areas)</a:t>
            </a:r>
          </a:p>
          <a:p>
            <a:pPr lvl="0"/>
            <a:r>
              <a:rPr lang="en-US" sz="1600" dirty="0"/>
              <a:t>Is there ample housing for construction workers? </a:t>
            </a:r>
          </a:p>
        </p:txBody>
      </p:sp>
      <p:pic>
        <p:nvPicPr>
          <p:cNvPr id="15" name="Picture Placeholder 14">
            <a:extLst>
              <a:ext uri="{FF2B5EF4-FFF2-40B4-BE49-F238E27FC236}">
                <a16:creationId xmlns:a16="http://schemas.microsoft.com/office/drawing/2014/main" id="{A367D829-0DD4-2AE0-0A10-B7ABDA173A11}"/>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5372100" y="0"/>
            <a:ext cx="3771900" cy="6389511"/>
          </a:xfrm>
        </p:spPr>
      </p:pic>
      <p:sp>
        <p:nvSpPr>
          <p:cNvPr id="6" name="Footer Placeholder 3">
            <a:extLst>
              <a:ext uri="{FF2B5EF4-FFF2-40B4-BE49-F238E27FC236}">
                <a16:creationId xmlns:a16="http://schemas.microsoft.com/office/drawing/2014/main" id="{870644C9-EBF8-EC07-6EA8-34A9E6E0A46B}"/>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pic>
        <p:nvPicPr>
          <p:cNvPr id="3" name="Picture 2">
            <a:extLst>
              <a:ext uri="{FF2B5EF4-FFF2-40B4-BE49-F238E27FC236}">
                <a16:creationId xmlns:a16="http://schemas.microsoft.com/office/drawing/2014/main" id="{59C3285A-3E50-F732-2E9B-DDC965269D5D}"/>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378651" y="0"/>
            <a:ext cx="3765349" cy="6389512"/>
          </a:xfrm>
          <a:prstGeom prst="rect">
            <a:avLst/>
          </a:prstGeom>
        </p:spPr>
      </p:pic>
      <p:pic>
        <p:nvPicPr>
          <p:cNvPr id="4" name="Picture 3">
            <a:extLst>
              <a:ext uri="{FF2B5EF4-FFF2-40B4-BE49-F238E27FC236}">
                <a16:creationId xmlns:a16="http://schemas.microsoft.com/office/drawing/2014/main" id="{109F156A-0002-2A00-D1C3-1C21ED4091F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0191" y="5055047"/>
            <a:ext cx="1361827" cy="1361827"/>
          </a:xfrm>
          <a:prstGeom prst="rect">
            <a:avLst/>
          </a:prstGeom>
        </p:spPr>
      </p:pic>
      <p:sp>
        <p:nvSpPr>
          <p:cNvPr id="7" name="TextBox 6">
            <a:extLst>
              <a:ext uri="{FF2B5EF4-FFF2-40B4-BE49-F238E27FC236}">
                <a16:creationId xmlns:a16="http://schemas.microsoft.com/office/drawing/2014/main" id="{519876B1-19EA-41D7-CFF2-3B41F531989E}"/>
              </a:ext>
            </a:extLst>
          </p:cNvPr>
          <p:cNvSpPr txBox="1"/>
          <p:nvPr/>
        </p:nvSpPr>
        <p:spPr>
          <a:xfrm>
            <a:off x="1791451" y="5412794"/>
            <a:ext cx="2922351" cy="646331"/>
          </a:xfrm>
          <a:prstGeom prst="rect">
            <a:avLst/>
          </a:prstGeom>
          <a:noFill/>
        </p:spPr>
        <p:txBody>
          <a:bodyPr wrap="square" rtlCol="0">
            <a:spAutoFit/>
          </a:bodyPr>
          <a:lstStyle/>
          <a:p>
            <a:r>
              <a:rPr lang="en-US" b="1" i="1" dirty="0"/>
              <a:t>Starting</a:t>
            </a:r>
            <a:r>
              <a:rPr lang="en-US" i="1" dirty="0"/>
              <a:t> </a:t>
            </a:r>
            <a:r>
              <a:rPr lang="en-US" b="1" i="1" dirty="0"/>
              <a:t>the conversation: </a:t>
            </a:r>
          </a:p>
          <a:p>
            <a:r>
              <a:rPr lang="en-US" b="1" i="1" dirty="0"/>
              <a:t>key takeaways</a:t>
            </a:r>
          </a:p>
        </p:txBody>
      </p:sp>
      <p:sp>
        <p:nvSpPr>
          <p:cNvPr id="8" name="Rounded Rectangle 7">
            <a:extLst>
              <a:ext uri="{FF2B5EF4-FFF2-40B4-BE49-F238E27FC236}">
                <a16:creationId xmlns:a16="http://schemas.microsoft.com/office/drawing/2014/main" id="{08C529A7-A532-8DE3-59DC-2E268F09391F}"/>
              </a:ext>
            </a:extLst>
          </p:cNvPr>
          <p:cNvSpPr/>
          <p:nvPr/>
        </p:nvSpPr>
        <p:spPr>
          <a:xfrm>
            <a:off x="634062" y="5300726"/>
            <a:ext cx="3937938" cy="870466"/>
          </a:xfrm>
          <a:prstGeom prst="round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5843AE3-610D-4344-ACCD-CD5B88187A6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378652" y="-1"/>
            <a:ext cx="3771900" cy="6389511"/>
          </a:xfrm>
          <a:prstGeom prst="rect">
            <a:avLst/>
          </a:prstGeom>
        </p:spPr>
      </p:pic>
    </p:spTree>
    <p:extLst>
      <p:ext uri="{BB962C8B-B14F-4D97-AF65-F5344CB8AC3E}">
        <p14:creationId xmlns:p14="http://schemas.microsoft.com/office/powerpoint/2010/main" val="35185532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0692E-BC6B-1C74-0B57-45C2A6B6132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27E585-A4D3-12D9-1C9F-61D54F1F57CF}"/>
              </a:ext>
            </a:extLst>
          </p:cNvPr>
          <p:cNvSpPr>
            <a:spLocks noGrp="1"/>
          </p:cNvSpPr>
          <p:nvPr>
            <p:ph idx="1"/>
          </p:nvPr>
        </p:nvSpPr>
        <p:spPr>
          <a:xfrm>
            <a:off x="0" y="1608429"/>
            <a:ext cx="7716440" cy="329184"/>
          </a:xfrm>
        </p:spPr>
        <p:txBody>
          <a:bodyPr/>
          <a:lstStyle/>
          <a:p>
            <a:pPr lvl="2"/>
            <a:r>
              <a:rPr lang="en-US" sz="2000" dirty="0"/>
              <a:t>Gather information from community partners and state officials about </a:t>
            </a:r>
            <a:r>
              <a:rPr lang="en-US" sz="2000" b="1" dirty="0"/>
              <a:t>waste management </a:t>
            </a:r>
            <a:r>
              <a:rPr lang="en-US" sz="2000" dirty="0"/>
              <a:t>during and after construction (e.g. types of waste, permits, reuse, recycling, and diversion of waste from data centers).</a:t>
            </a:r>
          </a:p>
        </p:txBody>
      </p:sp>
      <p:sp>
        <p:nvSpPr>
          <p:cNvPr id="4" name="Content Placeholder 3">
            <a:extLst>
              <a:ext uri="{FF2B5EF4-FFF2-40B4-BE49-F238E27FC236}">
                <a16:creationId xmlns:a16="http://schemas.microsoft.com/office/drawing/2014/main" id="{168497DC-4829-3A6E-855D-3108BE14F124}"/>
              </a:ext>
            </a:extLst>
          </p:cNvPr>
          <p:cNvSpPr>
            <a:spLocks noGrp="1"/>
          </p:cNvSpPr>
          <p:nvPr>
            <p:ph idx="11"/>
          </p:nvPr>
        </p:nvSpPr>
        <p:spPr>
          <a:xfrm>
            <a:off x="0" y="3536685"/>
            <a:ext cx="7716440" cy="328016"/>
          </a:xfrm>
        </p:spPr>
        <p:txBody>
          <a:bodyPr/>
          <a:lstStyle/>
          <a:p>
            <a:pPr lvl="2"/>
            <a:r>
              <a:rPr lang="en-US" sz="2000" dirty="0"/>
              <a:t>Gather information about </a:t>
            </a:r>
            <a:r>
              <a:rPr lang="en-US" sz="2000" b="1" dirty="0"/>
              <a:t>potential impacts to adjacent properties</a:t>
            </a:r>
            <a:r>
              <a:rPr lang="en-US" sz="2000" dirty="0"/>
              <a:t> and residents during construction.</a:t>
            </a:r>
          </a:p>
        </p:txBody>
      </p:sp>
      <p:sp>
        <p:nvSpPr>
          <p:cNvPr id="6" name="Content Placeholder 5">
            <a:extLst>
              <a:ext uri="{FF2B5EF4-FFF2-40B4-BE49-F238E27FC236}">
                <a16:creationId xmlns:a16="http://schemas.microsoft.com/office/drawing/2014/main" id="{5B54AD79-5EE6-72D3-C42C-990988B0C2FA}"/>
              </a:ext>
            </a:extLst>
          </p:cNvPr>
          <p:cNvSpPr>
            <a:spLocks noGrp="1"/>
          </p:cNvSpPr>
          <p:nvPr>
            <p:ph idx="13"/>
          </p:nvPr>
        </p:nvSpPr>
        <p:spPr>
          <a:xfrm>
            <a:off x="0" y="4939309"/>
            <a:ext cx="7716440" cy="319591"/>
          </a:xfrm>
        </p:spPr>
        <p:txBody>
          <a:bodyPr/>
          <a:lstStyle/>
          <a:p>
            <a:pPr lvl="2"/>
            <a:r>
              <a:rPr lang="en-US" sz="2000" dirty="0"/>
              <a:t>Talk with community partners about </a:t>
            </a:r>
            <a:r>
              <a:rPr lang="en-US" sz="2000" b="1" dirty="0"/>
              <a:t>housing options </a:t>
            </a:r>
            <a:r>
              <a:rPr lang="en-US" sz="2000" dirty="0"/>
              <a:t>for potential short-term influx of workers. </a:t>
            </a:r>
          </a:p>
        </p:txBody>
      </p:sp>
      <p:sp>
        <p:nvSpPr>
          <p:cNvPr id="10" name="Footer Placeholder 3">
            <a:extLst>
              <a:ext uri="{FF2B5EF4-FFF2-40B4-BE49-F238E27FC236}">
                <a16:creationId xmlns:a16="http://schemas.microsoft.com/office/drawing/2014/main" id="{BD501149-E02A-7F99-6E99-5BEB8768368D}"/>
              </a:ext>
            </a:extLst>
          </p:cNvPr>
          <p:cNvSpPr>
            <a:spLocks noGrp="1"/>
          </p:cNvSpPr>
          <p:nvPr>
            <p:ph type="ftr" sz="quarter" idx="3"/>
          </p:nvPr>
        </p:nvSpPr>
        <p:spPr>
          <a:xfrm>
            <a:off x="2073821" y="6441193"/>
            <a:ext cx="6513130" cy="365125"/>
          </a:xfrm>
        </p:spPr>
        <p:txBody>
          <a:bodyPr/>
          <a:lstStyle/>
          <a:p>
            <a:r>
              <a:rPr lang="en-US"/>
              <a:t>Hubbell Environmental Law Initiative and Tippie Social Impact Community</a:t>
            </a:r>
          </a:p>
        </p:txBody>
      </p:sp>
      <p:sp>
        <p:nvSpPr>
          <p:cNvPr id="11" name="Title 8">
            <a:extLst>
              <a:ext uri="{FF2B5EF4-FFF2-40B4-BE49-F238E27FC236}">
                <a16:creationId xmlns:a16="http://schemas.microsoft.com/office/drawing/2014/main" id="{A7683233-1F8E-6EB0-8431-AD799EE5BB31}"/>
              </a:ext>
            </a:extLst>
          </p:cNvPr>
          <p:cNvSpPr>
            <a:spLocks noGrp="1"/>
          </p:cNvSpPr>
          <p:nvPr>
            <p:ph type="title"/>
          </p:nvPr>
        </p:nvSpPr>
        <p:spPr>
          <a:xfrm>
            <a:off x="714375" y="356300"/>
            <a:ext cx="7798582" cy="869089"/>
          </a:xfrm>
        </p:spPr>
        <p:txBody>
          <a:bodyPr>
            <a:normAutofit fontScale="90000"/>
          </a:bodyPr>
          <a:lstStyle/>
          <a:p>
            <a:r>
              <a:rPr lang="en-US" dirty="0"/>
              <a:t>Starting the conversation: Key takeaways</a:t>
            </a:r>
            <a:br>
              <a:rPr lang="en-US" dirty="0"/>
            </a:br>
            <a:r>
              <a:rPr lang="en-US" sz="2700" dirty="0"/>
              <a:t>Construction</a:t>
            </a:r>
          </a:p>
        </p:txBody>
      </p:sp>
      <p:pic>
        <p:nvPicPr>
          <p:cNvPr id="12" name="Picture 11">
            <a:extLst>
              <a:ext uri="{FF2B5EF4-FFF2-40B4-BE49-F238E27FC236}">
                <a16:creationId xmlns:a16="http://schemas.microsoft.com/office/drawing/2014/main" id="{FBDD232A-FDC0-4512-82A4-93F62101A78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00835" y="5216949"/>
            <a:ext cx="1224244" cy="1224244"/>
          </a:xfrm>
          <a:prstGeom prst="rect">
            <a:avLst/>
          </a:prstGeom>
        </p:spPr>
      </p:pic>
    </p:spTree>
    <p:extLst>
      <p:ext uri="{BB962C8B-B14F-4D97-AF65-F5344CB8AC3E}">
        <p14:creationId xmlns:p14="http://schemas.microsoft.com/office/powerpoint/2010/main" val="985061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91CA1-EB3C-E161-DC92-79E98FF65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A5528-F5BE-125A-CCCB-F86200789CBE}"/>
              </a:ext>
            </a:extLst>
          </p:cNvPr>
          <p:cNvSpPr>
            <a:spLocks noGrp="1"/>
          </p:cNvSpPr>
          <p:nvPr>
            <p:ph type="title"/>
          </p:nvPr>
        </p:nvSpPr>
        <p:spPr>
          <a:xfrm>
            <a:off x="473869" y="247267"/>
            <a:ext cx="3945731" cy="896116"/>
          </a:xfrm>
        </p:spPr>
        <p:txBody>
          <a:bodyPr>
            <a:normAutofit/>
          </a:bodyPr>
          <a:lstStyle/>
          <a:p>
            <a:r>
              <a:rPr lang="en-US" dirty="0"/>
              <a:t>“Best Practices”</a:t>
            </a:r>
          </a:p>
        </p:txBody>
      </p:sp>
      <p:sp>
        <p:nvSpPr>
          <p:cNvPr id="5" name="Content Placeholder 4">
            <a:extLst>
              <a:ext uri="{FF2B5EF4-FFF2-40B4-BE49-F238E27FC236}">
                <a16:creationId xmlns:a16="http://schemas.microsoft.com/office/drawing/2014/main" id="{E013606E-5001-6F59-647C-9C64DF3D04B7}"/>
              </a:ext>
            </a:extLst>
          </p:cNvPr>
          <p:cNvSpPr>
            <a:spLocks noGrp="1"/>
          </p:cNvSpPr>
          <p:nvPr>
            <p:ph idx="1"/>
          </p:nvPr>
        </p:nvSpPr>
        <p:spPr>
          <a:xfrm>
            <a:off x="393200" y="1480266"/>
            <a:ext cx="8065000" cy="4701459"/>
          </a:xfrm>
        </p:spPr>
        <p:txBody>
          <a:bodyPr>
            <a:normAutofit lnSpcReduction="10000"/>
          </a:bodyPr>
          <a:lstStyle/>
          <a:p>
            <a:r>
              <a:rPr lang="en-US" dirty="0"/>
              <a:t>Look at your local rules </a:t>
            </a:r>
            <a:r>
              <a:rPr lang="en-US" b="1" u="sng" dirty="0"/>
              <a:t>before</a:t>
            </a:r>
            <a:r>
              <a:rPr lang="en-US" dirty="0"/>
              <a:t> a proposal arrives.</a:t>
            </a:r>
          </a:p>
          <a:p>
            <a:r>
              <a:rPr lang="en-US" dirty="0"/>
              <a:t>Talk with neighboring communities.</a:t>
            </a:r>
          </a:p>
          <a:p>
            <a:r>
              <a:rPr lang="en-US" dirty="0"/>
              <a:t>Take a regional approach to water.</a:t>
            </a:r>
          </a:p>
          <a:p>
            <a:r>
              <a:rPr lang="en-US" dirty="0"/>
              <a:t>Understand whether your community is ready to provide the energy a data center may require. </a:t>
            </a:r>
          </a:p>
          <a:p>
            <a:r>
              <a:rPr lang="en-US" dirty="0"/>
              <a:t>Be prepared for a range of constituent perspectives.</a:t>
            </a:r>
          </a:p>
          <a:p>
            <a:r>
              <a:rPr lang="en-US" dirty="0"/>
              <a:t>Build trust through open communication.</a:t>
            </a:r>
          </a:p>
          <a:p>
            <a:r>
              <a:rPr lang="en-US" dirty="0"/>
              <a:t>Consider whether a temporary moratorium is appropriate.</a:t>
            </a:r>
          </a:p>
          <a:p>
            <a:r>
              <a:rPr lang="en-US" dirty="0"/>
              <a:t>Decide what happens next </a:t>
            </a:r>
            <a:r>
              <a:rPr lang="en-US" b="1" u="sng" dirty="0"/>
              <a:t>before</a:t>
            </a:r>
            <a:r>
              <a:rPr lang="en-US" dirty="0"/>
              <a:t> you get to the decision point. </a:t>
            </a:r>
          </a:p>
          <a:p>
            <a:r>
              <a:rPr lang="en-US" dirty="0"/>
              <a:t>Share what you are hearing. </a:t>
            </a:r>
          </a:p>
        </p:txBody>
      </p:sp>
      <p:sp>
        <p:nvSpPr>
          <p:cNvPr id="6" name="Footer Placeholder 3">
            <a:extLst>
              <a:ext uri="{FF2B5EF4-FFF2-40B4-BE49-F238E27FC236}">
                <a16:creationId xmlns:a16="http://schemas.microsoft.com/office/drawing/2014/main" id="{DB334321-6E6B-5E75-8FBE-66A78F32BA43}"/>
              </a:ext>
            </a:extLst>
          </p:cNvPr>
          <p:cNvSpPr>
            <a:spLocks noGrp="1"/>
          </p:cNvSpPr>
          <p:nvPr>
            <p:ph type="ftr" sz="quarter" idx="3"/>
          </p:nvPr>
        </p:nvSpPr>
        <p:spPr>
          <a:xfrm>
            <a:off x="2073821" y="6441193"/>
            <a:ext cx="651313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FFFFFF"/>
                </a:solidFill>
                <a:effectLst/>
                <a:uLnTx/>
                <a:uFillTx/>
                <a:latin typeface="Roboto"/>
                <a:ea typeface="+mn-ea"/>
                <a:cs typeface="+mn-cs"/>
              </a:rPr>
              <a:t>Hubbell Environmental Law Initiative and Tippie Social Impact Community</a:t>
            </a:r>
          </a:p>
        </p:txBody>
      </p:sp>
    </p:spTree>
    <p:extLst>
      <p:ext uri="{BB962C8B-B14F-4D97-AF65-F5344CB8AC3E}">
        <p14:creationId xmlns:p14="http://schemas.microsoft.com/office/powerpoint/2010/main" val="1706000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71FEB04-6AB2-DD4F-B560-E3674C11A535}"/>
              </a:ext>
            </a:extLst>
          </p:cNvPr>
          <p:cNvSpPr>
            <a:spLocks noGrp="1"/>
          </p:cNvSpPr>
          <p:nvPr>
            <p:ph type="ftr" sz="quarter" idx="3"/>
          </p:nvPr>
        </p:nvSpPr>
        <p:spPr>
          <a:xfrm>
            <a:off x="384176" y="389917"/>
            <a:ext cx="7364912" cy="365125"/>
          </a:xfrm>
        </p:spPr>
        <p:txBody>
          <a:bodyPr/>
          <a:lstStyle/>
          <a:p>
            <a:r>
              <a:rPr lang="en-US"/>
              <a:t>Hubbell Environmental Law Initiative and</a:t>
            </a:r>
          </a:p>
          <a:p>
            <a:r>
              <a:rPr lang="en-US"/>
              <a:t>Tippie College of Business Social Impact Community</a:t>
            </a:r>
          </a:p>
        </p:txBody>
      </p:sp>
      <p:sp>
        <p:nvSpPr>
          <p:cNvPr id="4" name="TextBox 3">
            <a:extLst>
              <a:ext uri="{FF2B5EF4-FFF2-40B4-BE49-F238E27FC236}">
                <a16:creationId xmlns:a16="http://schemas.microsoft.com/office/drawing/2014/main" id="{32C92E9A-92DA-7BBE-134D-B6F3F964AF5E}"/>
              </a:ext>
            </a:extLst>
          </p:cNvPr>
          <p:cNvSpPr txBox="1"/>
          <p:nvPr/>
        </p:nvSpPr>
        <p:spPr>
          <a:xfrm>
            <a:off x="106471" y="2607760"/>
            <a:ext cx="8931058" cy="615553"/>
          </a:xfrm>
          <a:prstGeom prst="rect">
            <a:avLst/>
          </a:prstGeom>
          <a:noFill/>
        </p:spPr>
        <p:txBody>
          <a:bodyPr wrap="square">
            <a:spAutoFit/>
          </a:bodyPr>
          <a:lstStyle/>
          <a:p>
            <a:pPr algn="ctr"/>
            <a:r>
              <a:rPr lang="en-US" sz="1600" b="0" dirty="0">
                <a:solidFill>
                  <a:schemeClr val="bg1"/>
                </a:solidFill>
              </a:rPr>
              <a:t>For more information about the Iowa Data Center Decision Tool, please contact</a:t>
            </a:r>
          </a:p>
          <a:p>
            <a:pPr algn="ctr"/>
            <a:endParaRPr lang="en-US" b="0" dirty="0">
              <a:solidFill>
                <a:schemeClr val="bg1"/>
              </a:solidFill>
            </a:endParaRPr>
          </a:p>
        </p:txBody>
      </p:sp>
      <p:sp>
        <p:nvSpPr>
          <p:cNvPr id="9" name="TextBox 8">
            <a:extLst>
              <a:ext uri="{FF2B5EF4-FFF2-40B4-BE49-F238E27FC236}">
                <a16:creationId xmlns:a16="http://schemas.microsoft.com/office/drawing/2014/main" id="{D70D9C8E-939C-3100-D4E1-816D45F770DC}"/>
              </a:ext>
            </a:extLst>
          </p:cNvPr>
          <p:cNvSpPr txBox="1"/>
          <p:nvPr/>
        </p:nvSpPr>
        <p:spPr>
          <a:xfrm>
            <a:off x="622300" y="1263560"/>
            <a:ext cx="6507549" cy="830997"/>
          </a:xfrm>
          <a:prstGeom prst="rect">
            <a:avLst/>
          </a:prstGeom>
          <a:noFill/>
        </p:spPr>
        <p:txBody>
          <a:bodyPr wrap="square">
            <a:spAutoFit/>
          </a:bodyPr>
          <a:lstStyle/>
          <a:p>
            <a:pPr marL="0" marR="0" lvl="0" indent="0"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4800" b="1" i="0" u="none" strike="noStrike" kern="1200" cap="none" spc="0" normalizeH="0" baseline="0" noProof="0" dirty="0">
                <a:ln>
                  <a:noFill/>
                </a:ln>
                <a:solidFill>
                  <a:srgbClr val="FFCD00"/>
                </a:solidFill>
                <a:effectLst/>
                <a:uLnTx/>
                <a:uFillTx/>
                <a:latin typeface="Roboto" panose="02000000000000000000" pitchFamily="2" charset="0"/>
                <a:ea typeface="Roboto" panose="02000000000000000000" pitchFamily="2" charset="0"/>
                <a:cs typeface="Arial" panose="020B0604020202020204" pitchFamily="34" charset="0"/>
              </a:rPr>
              <a:t>Audience Questions</a:t>
            </a:r>
          </a:p>
        </p:txBody>
      </p:sp>
      <p:sp>
        <p:nvSpPr>
          <p:cNvPr id="8" name="TextBox 7">
            <a:extLst>
              <a:ext uri="{FF2B5EF4-FFF2-40B4-BE49-F238E27FC236}">
                <a16:creationId xmlns:a16="http://schemas.microsoft.com/office/drawing/2014/main" id="{C282B6E7-3536-AC60-4A07-32C42F55756B}"/>
              </a:ext>
            </a:extLst>
          </p:cNvPr>
          <p:cNvSpPr txBox="1"/>
          <p:nvPr/>
        </p:nvSpPr>
        <p:spPr>
          <a:xfrm>
            <a:off x="1045238" y="3736516"/>
            <a:ext cx="3436833" cy="1600438"/>
          </a:xfrm>
          <a:prstGeom prst="rect">
            <a:avLst/>
          </a:prstGeom>
          <a:noFill/>
        </p:spPr>
        <p:txBody>
          <a:bodyPr wrap="square" rtlCol="0">
            <a:spAutoFit/>
          </a:bodyPr>
          <a:lstStyle/>
          <a:p>
            <a:pPr algn="ctr"/>
            <a:r>
              <a:rPr lang="en-US" sz="1600" b="1" dirty="0">
                <a:solidFill>
                  <a:schemeClr val="bg1"/>
                </a:solidFill>
                <a:latin typeface="Roboto" panose="02000000000000000000" pitchFamily="2" charset="0"/>
                <a:ea typeface="Roboto" panose="02000000000000000000" pitchFamily="2" charset="0"/>
                <a:cs typeface="Roboto" panose="02000000000000000000" pitchFamily="2" charset="0"/>
              </a:rPr>
              <a:t>Mae McDonough</a:t>
            </a:r>
          </a:p>
          <a:p>
            <a:pPr algn="ct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Program Coordinator</a:t>
            </a:r>
          </a:p>
          <a:p>
            <a:pPr algn="ct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Social Impact Community</a:t>
            </a:r>
          </a:p>
          <a:p>
            <a:pPr algn="ctr"/>
            <a:r>
              <a:rPr lang="en-US" sz="1600" dirty="0">
                <a:solidFill>
                  <a:schemeClr val="bg1"/>
                </a:solidFill>
                <a:latin typeface="Roboto" panose="02000000000000000000" pitchFamily="2" charset="0"/>
                <a:ea typeface="Roboto" panose="02000000000000000000" pitchFamily="2" charset="0"/>
                <a:cs typeface="Roboto" panose="02000000000000000000" pitchFamily="2" charset="0"/>
              </a:rPr>
              <a:t>Tippie College of Business</a:t>
            </a:r>
          </a:p>
          <a:p>
            <a:pPr algn="ctr"/>
            <a:r>
              <a:rPr lang="en-US" sz="1600" u="sng" dirty="0" err="1">
                <a:solidFill>
                  <a:schemeClr val="bg1"/>
                </a:solidFill>
                <a:latin typeface="Roboto" panose="02000000000000000000" pitchFamily="2" charset="0"/>
                <a:ea typeface="Roboto" panose="02000000000000000000" pitchFamily="2" charset="0"/>
                <a:cs typeface="Roboto" panose="02000000000000000000" pitchFamily="2" charset="0"/>
              </a:rPr>
              <a:t>mae-mcdonough@uiowa.edu</a:t>
            </a:r>
            <a:endParaRPr lang="en-US" sz="16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ctr"/>
            <a:r>
              <a:rPr lang="en-US" dirty="0"/>
              <a:t>v</a:t>
            </a:r>
          </a:p>
        </p:txBody>
      </p:sp>
      <p:sp>
        <p:nvSpPr>
          <p:cNvPr id="3" name="TextBox 2">
            <a:extLst>
              <a:ext uri="{FF2B5EF4-FFF2-40B4-BE49-F238E27FC236}">
                <a16:creationId xmlns:a16="http://schemas.microsoft.com/office/drawing/2014/main" id="{F35BF857-4E67-9A8C-997A-3FB01B631FD1}"/>
              </a:ext>
            </a:extLst>
          </p:cNvPr>
          <p:cNvSpPr txBox="1"/>
          <p:nvPr/>
        </p:nvSpPr>
        <p:spPr>
          <a:xfrm>
            <a:off x="4066632" y="3736516"/>
            <a:ext cx="4099011" cy="1323439"/>
          </a:xfrm>
          <a:prstGeom prst="rect">
            <a:avLst/>
          </a:prstGeom>
          <a:noFill/>
        </p:spPr>
        <p:txBody>
          <a:bodyPr wrap="square" rtlCol="0">
            <a:spAutoFit/>
          </a:bodyPr>
          <a:lstStyle/>
          <a:p>
            <a:pPr algn="ctr"/>
            <a:r>
              <a:rPr lang="en-US" sz="1600" b="1" dirty="0">
                <a:solidFill>
                  <a:schemeClr val="bg1"/>
                </a:solidFill>
                <a:ea typeface="Roboto" panose="02000000000000000000" pitchFamily="2" charset="0"/>
                <a:cs typeface="Roboto" panose="02000000000000000000" pitchFamily="2" charset="0"/>
              </a:rPr>
              <a:t>Jennifer Terry</a:t>
            </a:r>
          </a:p>
          <a:p>
            <a:pPr algn="ctr"/>
            <a:r>
              <a:rPr lang="en-US" sz="1600" dirty="0">
                <a:solidFill>
                  <a:schemeClr val="bg1"/>
                </a:solidFill>
              </a:rPr>
              <a:t>Director</a:t>
            </a:r>
          </a:p>
          <a:p>
            <a:pPr algn="ctr"/>
            <a:r>
              <a:rPr lang="en-US" sz="1600" dirty="0">
                <a:solidFill>
                  <a:schemeClr val="bg1"/>
                </a:solidFill>
              </a:rPr>
              <a:t>Hubbell Environmental Law Initiative </a:t>
            </a:r>
          </a:p>
          <a:p>
            <a:pPr algn="ctr"/>
            <a:r>
              <a:rPr lang="en-US" sz="1600" dirty="0">
                <a:solidFill>
                  <a:schemeClr val="bg1"/>
                </a:solidFill>
              </a:rPr>
              <a:t>University of Iowa College of Law </a:t>
            </a:r>
            <a:endParaRPr lang="en-US" sz="1600" dirty="0">
              <a:solidFill>
                <a:schemeClr val="bg1"/>
              </a:solidFill>
              <a:ea typeface="Roboto" panose="02000000000000000000" pitchFamily="2" charset="0"/>
              <a:cs typeface="Roboto" panose="02000000000000000000" pitchFamily="2" charset="0"/>
            </a:endParaRPr>
          </a:p>
          <a:p>
            <a:pPr algn="ctr"/>
            <a:r>
              <a:rPr lang="en-US" sz="1600" u="sng" dirty="0" err="1">
                <a:solidFill>
                  <a:schemeClr val="bg1"/>
                </a:solidFill>
                <a:ea typeface="Roboto" panose="02000000000000000000" pitchFamily="2" charset="0"/>
                <a:cs typeface="Roboto" panose="02000000000000000000" pitchFamily="2" charset="0"/>
              </a:rPr>
              <a:t>jennifer-terry@uiowa.edu</a:t>
            </a:r>
            <a:endParaRPr lang="en-US" sz="1600" dirty="0">
              <a:solidFill>
                <a:schemeClr val="bg1"/>
              </a:solidFill>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892510878"/>
      </p:ext>
    </p:extLst>
  </p:cSld>
  <p:clrMapOvr>
    <a:masterClrMapping/>
  </p:clrMapOvr>
</p:sld>
</file>

<file path=ppt/theme/theme1.xml><?xml version="1.0" encoding="utf-8"?>
<a:theme xmlns:a="http://schemas.openxmlformats.org/drawingml/2006/main" name="Office Theme">
  <a:themeElements>
    <a:clrScheme name="IOWA BRAND COLORS">
      <a:dk1>
        <a:srgbClr val="000000"/>
      </a:dk1>
      <a:lt1>
        <a:srgbClr val="FFFFFF"/>
      </a:lt1>
      <a:dk2>
        <a:srgbClr val="62666A"/>
      </a:dk2>
      <a:lt2>
        <a:srgbClr val="BBBCBC"/>
      </a:lt2>
      <a:accent1>
        <a:srgbClr val="FFCD00"/>
      </a:accent1>
      <a:accent2>
        <a:srgbClr val="616669"/>
      </a:accent2>
      <a:accent3>
        <a:srgbClr val="BBBCBC"/>
      </a:accent3>
      <a:accent4>
        <a:srgbClr val="00A9E0"/>
      </a:accent4>
      <a:accent5>
        <a:srgbClr val="00AF66"/>
      </a:accent5>
      <a:accent6>
        <a:srgbClr val="FF8200"/>
      </a:accent6>
      <a:hlink>
        <a:srgbClr val="00558C"/>
      </a:hlink>
      <a:folHlink>
        <a:srgbClr val="636669"/>
      </a:folHlink>
    </a:clrScheme>
    <a:fontScheme name="University of Iowa">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OWA-PPT-Template-Standard" id="{36F663AB-0329-AE4E-B4E1-741C58C32C40}" vid="{2FB0663D-9248-0040-97D2-1983D78F01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E9319E9C6B9B429875B866C33D890B" ma:contentTypeVersion="17" ma:contentTypeDescription="Create a new document." ma:contentTypeScope="" ma:versionID="729827a2659ecb00171c33dbf745e849">
  <xsd:schema xmlns:xsd="http://www.w3.org/2001/XMLSchema" xmlns:xs="http://www.w3.org/2001/XMLSchema" xmlns:p="http://schemas.microsoft.com/office/2006/metadata/properties" xmlns:ns2="2b3510de-ec00-4804-a243-2bb4da3bda5f" xmlns:ns3="116a9f34-270e-45cf-a896-419347ba5740" targetNamespace="http://schemas.microsoft.com/office/2006/metadata/properties" ma:root="true" ma:fieldsID="64e53b8ed09ca953a2bfab81e47a7af0" ns2:_="" ns3:_="">
    <xsd:import namespace="2b3510de-ec00-4804-a243-2bb4da3bda5f"/>
    <xsd:import namespace="116a9f34-270e-45cf-a896-419347ba574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3510de-ec00-4804-a243-2bb4da3bda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8af9f51b-2984-4022-8acc-3c23a99e8b1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16a9f34-270e-45cf-a896-419347ba574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f1f03b-866f-4c8e-8f80-bf698646c4a5}" ma:internalName="TaxCatchAll" ma:showField="CatchAllData" ma:web="116a9f34-270e-45cf-a896-419347ba57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16a9f34-270e-45cf-a896-419347ba5740" xsi:nil="true"/>
    <lcf76f155ced4ddcb4097134ff3c332f xmlns="2b3510de-ec00-4804-a243-2bb4da3bda5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C942DB-7534-47E9-B596-4BC5B7ABEA35}">
  <ds:schemaRefs>
    <ds:schemaRef ds:uri="116a9f34-270e-45cf-a896-419347ba5740"/>
    <ds:schemaRef ds:uri="2b3510de-ec00-4804-a243-2bb4da3bda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97FFD54-27B0-415C-8654-D843242BD071}">
  <ds:schemaRefs>
    <ds:schemaRef ds:uri="http://schemas.openxmlformats.org/package/2006/metadata/core-properties"/>
    <ds:schemaRef ds:uri="2b3510de-ec00-4804-a243-2bb4da3bda5f"/>
    <ds:schemaRef ds:uri="http://schemas.microsoft.com/office/2006/documentManagement/types"/>
    <ds:schemaRef ds:uri="http://purl.org/dc/dcmitype/"/>
    <ds:schemaRef ds:uri="http://purl.org/dc/elements/1.1/"/>
    <ds:schemaRef ds:uri="http://schemas.microsoft.com/office/2006/metadata/properties"/>
    <ds:schemaRef ds:uri="http://purl.org/dc/terms/"/>
    <ds:schemaRef ds:uri="116a9f34-270e-45cf-a896-419347ba5740"/>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A14B8143-C3D6-460D-830C-A8DBEE85511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254</TotalTime>
  <Words>2357</Words>
  <Application>Microsoft Office PowerPoint</Application>
  <PresentationFormat>On-screen Show (4:3)</PresentationFormat>
  <Paragraphs>214</Paragraphs>
  <Slides>27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Roboto</vt:lpstr>
      <vt:lpstr>Roboto Black</vt:lpstr>
      <vt:lpstr>Office Theme</vt:lpstr>
      <vt:lpstr>PowerPoint Presentation</vt:lpstr>
      <vt:lpstr>Roadmap for Today’s Presentation</vt:lpstr>
      <vt:lpstr>Introduction</vt:lpstr>
      <vt:lpstr>Community Considerations</vt:lpstr>
      <vt:lpstr>Community Considerations</vt:lpstr>
      <vt:lpstr>Starting the conversation: Key takeaways Community Considerations</vt:lpstr>
      <vt:lpstr>Starting the conversation: Key takeaways Community Considerations</vt:lpstr>
      <vt:lpstr>Siting and Zoning</vt:lpstr>
      <vt:lpstr>Siting and Zoning</vt:lpstr>
      <vt:lpstr>Starting the conversation: Key takeaways Siting and Zoning</vt:lpstr>
      <vt:lpstr>Potable Water &amp; Wastewater</vt:lpstr>
      <vt:lpstr>Potable Water &amp; Wastewater</vt:lpstr>
      <vt:lpstr>Potable Water &amp; Wastewater</vt:lpstr>
      <vt:lpstr>Starting the conversation: Key takeaways Water</vt:lpstr>
      <vt:lpstr>Energy</vt:lpstr>
      <vt:lpstr>Energy</vt:lpstr>
      <vt:lpstr>Energy</vt:lpstr>
      <vt:lpstr>Starting the conversation: Key takeaways Energy</vt:lpstr>
      <vt:lpstr>Incentives and Economic Development</vt:lpstr>
      <vt:lpstr>Incentives and Economic Development</vt:lpstr>
      <vt:lpstr>Incentives and Economic Development</vt:lpstr>
      <vt:lpstr>Starting the conversation: Key takeaways Incentives and Economic Development</vt:lpstr>
      <vt:lpstr>Thinking Ahead: Construction</vt:lpstr>
      <vt:lpstr>Thinking Ahead: Construction</vt:lpstr>
      <vt:lpstr>Starting the conversation: Key takeaways Construction</vt:lpstr>
      <vt:lpstr>“Best Practices”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Terry, Jennifer</dc:creator>
  <cp:lastModifiedBy>Terry, Jennifer</cp:lastModifiedBy>
  <cp:revision>5</cp:revision>
  <dcterms:created xsi:type="dcterms:W3CDTF">2026-08-10T15:19:55Z</dcterms:created>
  <dcterms:modified xsi:type="dcterms:W3CDTF">2026-10-12T14:48:19Z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0x01010076E9319E9C6B9B429875B866C33D890B</vt:lpwstr>
  </property>
  <property fmtid="{D5CDD505-2E9C-101B-9397-08002B2CF9AE}" pid="3" name="MediaServiceImageTags">
    <vt:lpwstr/>
  </property>
</Properties>
</file>