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9" r:id="rId7"/>
    <p:sldId id="279" r:id="rId8"/>
    <p:sldId id="293" r:id="rId9"/>
    <p:sldId id="287" r:id="rId10"/>
    <p:sldId id="285" r:id="rId11"/>
    <p:sldId id="299" r:id="rId12"/>
    <p:sldId id="296" r:id="rId13"/>
    <p:sldId id="303" r:id="rId14"/>
    <p:sldId id="281" r:id="rId15"/>
    <p:sldId id="298" r:id="rId16"/>
    <p:sldId id="300" r:id="rId17"/>
    <p:sldId id="301" r:id="rId18"/>
    <p:sldId id="282" r:id="rId19"/>
    <p:sldId id="290" r:id="rId20"/>
    <p:sldId id="289" r:id="rId21"/>
    <p:sldId id="284" r:id="rId22"/>
    <p:sldId id="297" r:id="rId23"/>
    <p:sldId id="295" r:id="rId24"/>
    <p:sldId id="302" r:id="rId25"/>
    <p:sldId id="280" r:id="rId26"/>
    <p:sldId id="292" r:id="rId27"/>
    <p:sldId id="291" r:id="rId28"/>
    <p:sldId id="294" r:id="rId29"/>
    <p:sldId id="304" r:id="rId30"/>
    <p:sldId id="306" r:id="rId31"/>
    <p:sldId id="305"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Kurt" userId="110a155a-b7be-4baa-8c07-8226a4d5dee0" providerId="ADAL" clId="{6A5B5BC0-4FA7-41EE-A5DB-A41FE60B9805}"/>
    <pc:docChg chg="modSld">
      <pc:chgData name="Karen Kurt" userId="110a155a-b7be-4baa-8c07-8226a4d5dee0" providerId="ADAL" clId="{6A5B5BC0-4FA7-41EE-A5DB-A41FE60B9805}" dt="2025-05-07T20:00:29.529" v="0" actId="113"/>
      <pc:docMkLst>
        <pc:docMk/>
      </pc:docMkLst>
      <pc:sldChg chg="modSp mod">
        <pc:chgData name="Karen Kurt" userId="110a155a-b7be-4baa-8c07-8226a4d5dee0" providerId="ADAL" clId="{6A5B5BC0-4FA7-41EE-A5DB-A41FE60B9805}" dt="2025-05-07T20:00:29.529" v="0" actId="113"/>
        <pc:sldMkLst>
          <pc:docMk/>
          <pc:sldMk cId="1124564057" sldId="304"/>
        </pc:sldMkLst>
        <pc:spChg chg="mod">
          <ac:chgData name="Karen Kurt" userId="110a155a-b7be-4baa-8c07-8226a4d5dee0" providerId="ADAL" clId="{6A5B5BC0-4FA7-41EE-A5DB-A41FE60B9805}" dt="2025-05-07T20:00:29.529" v="0" actId="113"/>
          <ac:spMkLst>
            <pc:docMk/>
            <pc:sldMk cId="1124564057" sldId="304"/>
            <ac:spMk id="3" creationId="{0BD5CA4B-78B3-8693-F8CB-440DE5F17E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BF7A2-A2BC-4CE5-8866-6FB9DF5918A5}"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1A9D635-0D7F-4EEE-912A-79B3D9F58F38}">
      <dgm:prSet phldrT="[Text]" custT="1"/>
      <dgm:spPr>
        <a:xfrm>
          <a:off x="3841718" y="1134"/>
          <a:ext cx="1231962" cy="615981"/>
        </a:xfrm>
        <a:prstGeom prst="roundRect">
          <a:avLst/>
        </a:prstGeom>
      </dgm:spPr>
      <dgm:t>
        <a:bodyPr/>
        <a:lstStyle/>
        <a:p>
          <a:pPr>
            <a:buNone/>
          </a:pPr>
          <a:r>
            <a:rPr lang="en-US" sz="1800" b="1" dirty="0">
              <a:latin typeface="Calibri" panose="020F0502020204030204"/>
              <a:ea typeface="+mn-ea"/>
              <a:cs typeface="+mn-cs"/>
            </a:rPr>
            <a:t>Project Introduction</a:t>
          </a:r>
        </a:p>
        <a:p>
          <a:pPr>
            <a:buNone/>
          </a:pPr>
          <a:r>
            <a:rPr lang="en-US" sz="1800" b="1" dirty="0">
              <a:latin typeface="Calibri" panose="020F0502020204030204"/>
              <a:ea typeface="+mn-ea"/>
              <a:cs typeface="+mn-cs"/>
            </a:rPr>
            <a:t>(Council Meeting)</a:t>
          </a:r>
        </a:p>
      </dgm:t>
    </dgm:pt>
    <dgm:pt modelId="{08B0D115-124A-4994-9396-7EA65556467E}" type="parTrans" cxnId="{EF43F3FE-D0DF-4BA4-8979-5B16BCF40EBC}">
      <dgm:prSet/>
      <dgm:spPr/>
      <dgm:t>
        <a:bodyPr/>
        <a:lstStyle/>
        <a:p>
          <a:endParaRPr lang="en-US"/>
        </a:p>
      </dgm:t>
    </dgm:pt>
    <dgm:pt modelId="{3D2361D2-356D-4FE2-83EE-C4DE3B8C68AF}" type="sibTrans" cxnId="{EF43F3FE-D0DF-4BA4-8979-5B16BCF40EBC}">
      <dgm:prSet/>
      <dgm:spPr>
        <a:xfrm>
          <a:off x="2508641" y="24406"/>
          <a:ext cx="3898117" cy="3898117"/>
        </a:xfrm>
        <a:prstGeom prst="circularArrow">
          <a:avLst>
            <a:gd name="adj1" fmla="val 5544"/>
            <a:gd name="adj2" fmla="val 330680"/>
            <a:gd name="adj3" fmla="val 13771398"/>
            <a:gd name="adj4" fmla="val 17388720"/>
            <a:gd name="adj5" fmla="val 5757"/>
          </a:avLst>
        </a:prstGeom>
      </dgm:spPr>
      <dgm:t>
        <a:bodyPr/>
        <a:lstStyle/>
        <a:p>
          <a:endParaRPr lang="en-US"/>
        </a:p>
      </dgm:t>
    </dgm:pt>
    <dgm:pt modelId="{BAC2CA7F-5A36-4096-804B-E62A69F15E5A}">
      <dgm:prSet phldrT="[Text]" custT="1"/>
      <dgm:spPr>
        <a:xfrm>
          <a:off x="5141365" y="627011"/>
          <a:ext cx="1231962" cy="615981"/>
        </a:xfrm>
        <a:prstGeom prst="roundRect">
          <a:avLst/>
        </a:prstGeom>
      </dgm:spPr>
      <dgm:t>
        <a:bodyPr/>
        <a:lstStyle/>
        <a:p>
          <a:pPr>
            <a:buNone/>
          </a:pPr>
          <a:r>
            <a:rPr lang="en-US" sz="1800" b="1" dirty="0">
              <a:latin typeface="Calibri" panose="020F0502020204030204"/>
              <a:ea typeface="+mn-ea"/>
              <a:cs typeface="+mn-cs"/>
            </a:rPr>
            <a:t>Information Gathering</a:t>
          </a:r>
        </a:p>
        <a:p>
          <a:pPr>
            <a:buNone/>
          </a:pPr>
          <a:r>
            <a:rPr lang="en-US" sz="1800" b="1" dirty="0">
              <a:latin typeface="Calibri" panose="020F0502020204030204"/>
              <a:ea typeface="+mn-ea"/>
              <a:cs typeface="+mn-cs"/>
            </a:rPr>
            <a:t>(Survey)</a:t>
          </a:r>
        </a:p>
      </dgm:t>
    </dgm:pt>
    <dgm:pt modelId="{2F775CD7-8A25-4417-8487-C9B62D67915F}" type="parTrans" cxnId="{33C503BC-D226-4D06-8C4A-A1996D7BC38B}">
      <dgm:prSet/>
      <dgm:spPr/>
      <dgm:t>
        <a:bodyPr/>
        <a:lstStyle/>
        <a:p>
          <a:endParaRPr lang="en-US"/>
        </a:p>
      </dgm:t>
    </dgm:pt>
    <dgm:pt modelId="{4A2FF5F6-B098-4DE0-B4A4-882BC03D6D3E}" type="sibTrans" cxnId="{33C503BC-D226-4D06-8C4A-A1996D7BC38B}">
      <dgm:prSet/>
      <dgm:spPr/>
      <dgm:t>
        <a:bodyPr/>
        <a:lstStyle/>
        <a:p>
          <a:endParaRPr lang="en-US"/>
        </a:p>
      </dgm:t>
    </dgm:pt>
    <dgm:pt modelId="{7295B720-0E28-485B-A8DA-4156C06BA46C}">
      <dgm:prSet phldrT="[Text]" custT="1"/>
      <dgm:spPr>
        <a:xfrm>
          <a:off x="4480299" y="3162268"/>
          <a:ext cx="1231962" cy="615981"/>
        </a:xfrm>
        <a:prstGeom prst="roundRect">
          <a:avLst/>
        </a:prstGeom>
      </dgm:spPr>
      <dgm:t>
        <a:bodyPr/>
        <a:lstStyle/>
        <a:p>
          <a:pPr>
            <a:buNone/>
          </a:pPr>
          <a:r>
            <a:rPr lang="en-US" sz="1800" b="1" dirty="0">
              <a:latin typeface="Calibri" panose="020F0502020204030204"/>
              <a:ea typeface="+mn-ea"/>
              <a:cs typeface="+mn-cs"/>
            </a:rPr>
            <a:t>Council Prioritization</a:t>
          </a:r>
        </a:p>
        <a:p>
          <a:pPr>
            <a:buNone/>
          </a:pPr>
          <a:r>
            <a:rPr lang="en-US" sz="1800" b="1" dirty="0">
              <a:latin typeface="Calibri" panose="020F0502020204030204"/>
              <a:ea typeface="+mn-ea"/>
              <a:cs typeface="+mn-cs"/>
            </a:rPr>
            <a:t>(Survey)</a:t>
          </a:r>
        </a:p>
      </dgm:t>
    </dgm:pt>
    <dgm:pt modelId="{A21FC46F-6128-4352-BB1C-39149F985472}" type="parTrans" cxnId="{9B5D6456-8AFB-4780-85F6-A7B5A672FDEB}">
      <dgm:prSet/>
      <dgm:spPr/>
      <dgm:t>
        <a:bodyPr/>
        <a:lstStyle/>
        <a:p>
          <a:endParaRPr lang="en-US"/>
        </a:p>
      </dgm:t>
    </dgm:pt>
    <dgm:pt modelId="{934D24FA-9B9D-49CB-B0F9-C87EC23A726A}" type="sibTrans" cxnId="{9B5D6456-8AFB-4780-85F6-A7B5A672FDEB}">
      <dgm:prSet/>
      <dgm:spPr/>
      <dgm:t>
        <a:bodyPr/>
        <a:lstStyle/>
        <a:p>
          <a:endParaRPr lang="en-US"/>
        </a:p>
      </dgm:t>
    </dgm:pt>
    <dgm:pt modelId="{C81BBF67-8D6E-4E9B-9D3B-CB805DF2622B}">
      <dgm:prSet phldrT="[Text]" custT="1"/>
      <dgm:spPr>
        <a:xfrm>
          <a:off x="2836530" y="3104799"/>
          <a:ext cx="1231962" cy="615981"/>
        </a:xfrm>
        <a:prstGeom prst="roundRect">
          <a:avLst/>
        </a:prstGeom>
      </dgm:spPr>
      <dgm:t>
        <a:bodyPr/>
        <a:lstStyle/>
        <a:p>
          <a:pPr>
            <a:buNone/>
          </a:pPr>
          <a:r>
            <a:rPr lang="en-US" sz="1800" b="1" dirty="0">
              <a:latin typeface="Calibri" panose="020F0502020204030204"/>
              <a:ea typeface="+mn-ea"/>
              <a:cs typeface="+mn-cs"/>
            </a:rPr>
            <a:t>CIP and Goal Development</a:t>
          </a:r>
        </a:p>
        <a:p>
          <a:pPr>
            <a:buNone/>
          </a:pPr>
          <a:r>
            <a:rPr lang="en-US" sz="1800" b="1" dirty="0">
              <a:latin typeface="Calibri" panose="020F0502020204030204"/>
              <a:ea typeface="+mn-ea"/>
              <a:cs typeface="+mn-cs"/>
            </a:rPr>
            <a:t>(Staff/Council Work Session)</a:t>
          </a:r>
        </a:p>
      </dgm:t>
    </dgm:pt>
    <dgm:pt modelId="{EF5C9C60-3718-4D04-9A0C-A449E62A7D3C}" type="parTrans" cxnId="{477B38DF-7EC7-444C-9E77-72CEE524B0FB}">
      <dgm:prSet/>
      <dgm:spPr/>
      <dgm:t>
        <a:bodyPr/>
        <a:lstStyle/>
        <a:p>
          <a:endParaRPr lang="en-US"/>
        </a:p>
      </dgm:t>
    </dgm:pt>
    <dgm:pt modelId="{9CD894CC-F127-4212-BC3C-4305E89905C9}" type="sibTrans" cxnId="{477B38DF-7EC7-444C-9E77-72CEE524B0FB}">
      <dgm:prSet/>
      <dgm:spPr/>
      <dgm:t>
        <a:bodyPr/>
        <a:lstStyle/>
        <a:p>
          <a:endParaRPr lang="en-US"/>
        </a:p>
      </dgm:t>
    </dgm:pt>
    <dgm:pt modelId="{BBBA7185-FE78-4061-9D8B-B36E5811B011}">
      <dgm:prSet phldrT="[Text]" custT="1"/>
      <dgm:spPr>
        <a:xfrm>
          <a:off x="2221086" y="2033343"/>
          <a:ext cx="1231962" cy="615981"/>
        </a:xfrm>
        <a:prstGeom prst="roundRect">
          <a:avLst/>
        </a:prstGeom>
      </dgm:spPr>
      <dgm:t>
        <a:bodyPr/>
        <a:lstStyle/>
        <a:p>
          <a:pPr>
            <a:buNone/>
          </a:pPr>
          <a:r>
            <a:rPr lang="en-US" sz="1800" b="1" dirty="0">
              <a:latin typeface="Calibri" panose="020F0502020204030204"/>
              <a:ea typeface="+mn-ea"/>
              <a:cs typeface="+mn-cs"/>
            </a:rPr>
            <a:t>CIP Review and Approval</a:t>
          </a:r>
        </a:p>
        <a:p>
          <a:pPr>
            <a:buNone/>
          </a:pPr>
          <a:r>
            <a:rPr lang="en-US" sz="1800" b="1" dirty="0">
              <a:latin typeface="Calibri" panose="020F0502020204030204"/>
              <a:ea typeface="+mn-ea"/>
              <a:cs typeface="+mn-cs"/>
            </a:rPr>
            <a:t>(Council Meeting)</a:t>
          </a:r>
        </a:p>
      </dgm:t>
    </dgm:pt>
    <dgm:pt modelId="{7086AE38-9292-47F8-806E-9C35690112CC}" type="parTrans" cxnId="{73EC60B9-22CE-4A2E-B635-A1D58DA6D902}">
      <dgm:prSet/>
      <dgm:spPr/>
      <dgm:t>
        <a:bodyPr/>
        <a:lstStyle/>
        <a:p>
          <a:endParaRPr lang="en-US"/>
        </a:p>
      </dgm:t>
    </dgm:pt>
    <dgm:pt modelId="{AC9AFED4-C005-4D93-9D26-4532A573BD3A}" type="sibTrans" cxnId="{73EC60B9-22CE-4A2E-B635-A1D58DA6D902}">
      <dgm:prSet/>
      <dgm:spPr/>
      <dgm:t>
        <a:bodyPr/>
        <a:lstStyle/>
        <a:p>
          <a:endParaRPr lang="en-US"/>
        </a:p>
      </dgm:t>
    </dgm:pt>
    <dgm:pt modelId="{B7A2D4AA-1AA2-4A33-9489-1A73DAE6642C}">
      <dgm:prSet phldrT="[Text]" custT="1"/>
      <dgm:spPr>
        <a:xfrm>
          <a:off x="5462351" y="2033343"/>
          <a:ext cx="1231962" cy="615981"/>
        </a:xfrm>
        <a:prstGeom prst="roundRect">
          <a:avLst/>
        </a:prstGeom>
      </dgm:spPr>
      <dgm:t>
        <a:bodyPr/>
        <a:lstStyle/>
        <a:p>
          <a:pPr>
            <a:buNone/>
          </a:pPr>
          <a:r>
            <a:rPr lang="en-US" sz="1800" b="1" dirty="0">
              <a:latin typeface="Calibri" panose="020F0502020204030204"/>
              <a:ea typeface="+mn-ea"/>
              <a:cs typeface="+mn-cs"/>
            </a:rPr>
            <a:t>Goal Refinement</a:t>
          </a:r>
        </a:p>
        <a:p>
          <a:pPr>
            <a:buNone/>
          </a:pPr>
          <a:r>
            <a:rPr lang="en-US" sz="1800" b="1" dirty="0">
              <a:latin typeface="Calibri" panose="020F0502020204030204"/>
              <a:ea typeface="+mn-ea"/>
              <a:cs typeface="+mn-cs"/>
            </a:rPr>
            <a:t>(Council Work Session)</a:t>
          </a:r>
        </a:p>
      </dgm:t>
    </dgm:pt>
    <dgm:pt modelId="{4E272305-2CE9-4115-B296-C370090B8594}" type="parTrans" cxnId="{829997FC-13E1-4C91-A41C-052B8894D160}">
      <dgm:prSet/>
      <dgm:spPr/>
      <dgm:t>
        <a:bodyPr/>
        <a:lstStyle/>
        <a:p>
          <a:endParaRPr lang="en-US"/>
        </a:p>
      </dgm:t>
    </dgm:pt>
    <dgm:pt modelId="{EF9A44E4-8BD4-4A00-97E6-0F041A880EE4}" type="sibTrans" cxnId="{829997FC-13E1-4C91-A41C-052B8894D160}">
      <dgm:prSet/>
      <dgm:spPr/>
      <dgm:t>
        <a:bodyPr/>
        <a:lstStyle/>
        <a:p>
          <a:endParaRPr lang="en-US"/>
        </a:p>
      </dgm:t>
    </dgm:pt>
    <dgm:pt modelId="{B1B12BB9-FD27-45CE-B3C1-C068AFB92407}" type="pres">
      <dgm:prSet presAssocID="{3B4BF7A2-A2BC-4CE5-8866-6FB9DF5918A5}" presName="Name0" presStyleCnt="0">
        <dgm:presLayoutVars>
          <dgm:dir/>
          <dgm:resizeHandles val="exact"/>
        </dgm:presLayoutVars>
      </dgm:prSet>
      <dgm:spPr/>
    </dgm:pt>
    <dgm:pt modelId="{9AFBE862-9B5C-48BC-8E73-5C7C4E312B3D}" type="pres">
      <dgm:prSet presAssocID="{3B4BF7A2-A2BC-4CE5-8866-6FB9DF5918A5}" presName="cycle" presStyleCnt="0"/>
      <dgm:spPr/>
    </dgm:pt>
    <dgm:pt modelId="{DCF3C010-80C0-440B-9218-E8D0E7AAA72E}" type="pres">
      <dgm:prSet presAssocID="{91A9D635-0D7F-4EEE-912A-79B3D9F58F38}" presName="nodeFirstNode" presStyleLbl="node1" presStyleIdx="0" presStyleCnt="6" custScaleX="113276">
        <dgm:presLayoutVars>
          <dgm:bulletEnabled val="1"/>
        </dgm:presLayoutVars>
      </dgm:prSet>
      <dgm:spPr/>
    </dgm:pt>
    <dgm:pt modelId="{1205F166-2264-4EDD-8B34-365C863C081E}" type="pres">
      <dgm:prSet presAssocID="{3D2361D2-356D-4FE2-83EE-C4DE3B8C68AF}" presName="sibTransFirstNode" presStyleLbl="bgShp" presStyleIdx="0" presStyleCnt="1" custLinFactNeighborY="1257"/>
      <dgm:spPr/>
    </dgm:pt>
    <dgm:pt modelId="{8ACE59D5-9152-4341-9169-B407F25FE5D7}" type="pres">
      <dgm:prSet presAssocID="{BAC2CA7F-5A36-4096-804B-E62A69F15E5A}" presName="nodeFollowingNodes" presStyleLbl="node1" presStyleIdx="1" presStyleCnt="6" custScaleX="131092" custRadScaleRad="97980" custRadScaleInc="15379">
        <dgm:presLayoutVars>
          <dgm:bulletEnabled val="1"/>
        </dgm:presLayoutVars>
      </dgm:prSet>
      <dgm:spPr/>
    </dgm:pt>
    <dgm:pt modelId="{E80CE074-000D-45FF-8D90-05A0F67E37E8}" type="pres">
      <dgm:prSet presAssocID="{B7A2D4AA-1AA2-4A33-9489-1A73DAE6642C}" presName="nodeFollowingNodes" presStyleLbl="node1" presStyleIdx="2" presStyleCnt="6" custScaleX="133332" custRadScaleRad="94590" custRadScaleInc="-12220">
        <dgm:presLayoutVars>
          <dgm:bulletEnabled val="1"/>
        </dgm:presLayoutVars>
      </dgm:prSet>
      <dgm:spPr>
        <a:prstGeom prst="roundRect">
          <a:avLst/>
        </a:prstGeom>
      </dgm:spPr>
    </dgm:pt>
    <dgm:pt modelId="{FC022DB4-ECE3-4361-AC86-57B61779ACAE}" type="pres">
      <dgm:prSet presAssocID="{7295B720-0E28-485B-A8DA-4156C06BA46C}" presName="nodeFollowingNodes" presStyleLbl="node1" presStyleIdx="3" presStyleCnt="6" custScaleX="150164" custRadScaleRad="100272" custRadScaleInc="7084">
        <dgm:presLayoutVars>
          <dgm:bulletEnabled val="1"/>
        </dgm:presLayoutVars>
      </dgm:prSet>
      <dgm:spPr/>
    </dgm:pt>
    <dgm:pt modelId="{8221DD7F-CF3B-4555-A534-72125277D164}" type="pres">
      <dgm:prSet presAssocID="{C81BBF67-8D6E-4E9B-9D3B-CB805DF2622B}" presName="nodeFollowingNodes" presStyleLbl="node1" presStyleIdx="4" presStyleCnt="6" custScaleX="150184" custRadScaleRad="105711" custRadScaleInc="20394">
        <dgm:presLayoutVars>
          <dgm:bulletEnabled val="1"/>
        </dgm:presLayoutVars>
      </dgm:prSet>
      <dgm:spPr/>
    </dgm:pt>
    <dgm:pt modelId="{A583ED7A-4014-43E1-93A6-2B07DA31B79F}" type="pres">
      <dgm:prSet presAssocID="{BBBA7185-FE78-4061-9D8B-B36E5811B011}" presName="nodeFollowingNodes" presStyleLbl="node1" presStyleIdx="5" presStyleCnt="6" custScaleX="146010" custRadScaleRad="114058" custRadScaleInc="-20447">
        <dgm:presLayoutVars>
          <dgm:bulletEnabled val="1"/>
        </dgm:presLayoutVars>
      </dgm:prSet>
      <dgm:spPr/>
    </dgm:pt>
  </dgm:ptLst>
  <dgm:cxnLst>
    <dgm:cxn modelId="{E42A0706-14E0-4B9B-B2F4-32EE1BED0048}" type="presOf" srcId="{91A9D635-0D7F-4EEE-912A-79B3D9F58F38}" destId="{DCF3C010-80C0-440B-9218-E8D0E7AAA72E}" srcOrd="0" destOrd="0" presId="urn:microsoft.com/office/officeart/2005/8/layout/cycle3"/>
    <dgm:cxn modelId="{9F4DC414-FBC1-4885-9EAC-FF410966B436}" type="presOf" srcId="{7295B720-0E28-485B-A8DA-4156C06BA46C}" destId="{FC022DB4-ECE3-4361-AC86-57B61779ACAE}" srcOrd="0" destOrd="0" presId="urn:microsoft.com/office/officeart/2005/8/layout/cycle3"/>
    <dgm:cxn modelId="{9B5D6456-8AFB-4780-85F6-A7B5A672FDEB}" srcId="{3B4BF7A2-A2BC-4CE5-8866-6FB9DF5918A5}" destId="{7295B720-0E28-485B-A8DA-4156C06BA46C}" srcOrd="3" destOrd="0" parTransId="{A21FC46F-6128-4352-BB1C-39149F985472}" sibTransId="{934D24FA-9B9D-49CB-B0F9-C87EC23A726A}"/>
    <dgm:cxn modelId="{7F628779-9FA7-4EE2-A8C7-2166FFC23926}" type="presOf" srcId="{3B4BF7A2-A2BC-4CE5-8866-6FB9DF5918A5}" destId="{B1B12BB9-FD27-45CE-B3C1-C068AFB92407}" srcOrd="0" destOrd="0" presId="urn:microsoft.com/office/officeart/2005/8/layout/cycle3"/>
    <dgm:cxn modelId="{1A28C286-0B52-44A7-B29E-2686EF6BD239}" type="presOf" srcId="{3D2361D2-356D-4FE2-83EE-C4DE3B8C68AF}" destId="{1205F166-2264-4EDD-8B34-365C863C081E}" srcOrd="0" destOrd="0" presId="urn:microsoft.com/office/officeart/2005/8/layout/cycle3"/>
    <dgm:cxn modelId="{0F7F248C-74D9-4AE5-BB4D-62B007D14E29}" type="presOf" srcId="{B7A2D4AA-1AA2-4A33-9489-1A73DAE6642C}" destId="{E80CE074-000D-45FF-8D90-05A0F67E37E8}" srcOrd="0" destOrd="0" presId="urn:microsoft.com/office/officeart/2005/8/layout/cycle3"/>
    <dgm:cxn modelId="{5FD8CFA2-817C-43DC-A811-4C276C09871F}" type="presOf" srcId="{C81BBF67-8D6E-4E9B-9D3B-CB805DF2622B}" destId="{8221DD7F-CF3B-4555-A534-72125277D164}" srcOrd="0" destOrd="0" presId="urn:microsoft.com/office/officeart/2005/8/layout/cycle3"/>
    <dgm:cxn modelId="{73EC60B9-22CE-4A2E-B635-A1D58DA6D902}" srcId="{3B4BF7A2-A2BC-4CE5-8866-6FB9DF5918A5}" destId="{BBBA7185-FE78-4061-9D8B-B36E5811B011}" srcOrd="5" destOrd="0" parTransId="{7086AE38-9292-47F8-806E-9C35690112CC}" sibTransId="{AC9AFED4-C005-4D93-9D26-4532A573BD3A}"/>
    <dgm:cxn modelId="{8E2EAEB9-C45E-4DC5-8A82-A4FF301DFAD0}" type="presOf" srcId="{BAC2CA7F-5A36-4096-804B-E62A69F15E5A}" destId="{8ACE59D5-9152-4341-9169-B407F25FE5D7}" srcOrd="0" destOrd="0" presId="urn:microsoft.com/office/officeart/2005/8/layout/cycle3"/>
    <dgm:cxn modelId="{33C503BC-D226-4D06-8C4A-A1996D7BC38B}" srcId="{3B4BF7A2-A2BC-4CE5-8866-6FB9DF5918A5}" destId="{BAC2CA7F-5A36-4096-804B-E62A69F15E5A}" srcOrd="1" destOrd="0" parTransId="{2F775CD7-8A25-4417-8487-C9B62D67915F}" sibTransId="{4A2FF5F6-B098-4DE0-B4A4-882BC03D6D3E}"/>
    <dgm:cxn modelId="{4C0BACD2-7A53-47F7-9DBC-38DA6556ECE9}" type="presOf" srcId="{BBBA7185-FE78-4061-9D8B-B36E5811B011}" destId="{A583ED7A-4014-43E1-93A6-2B07DA31B79F}" srcOrd="0" destOrd="0" presId="urn:microsoft.com/office/officeart/2005/8/layout/cycle3"/>
    <dgm:cxn modelId="{477B38DF-7EC7-444C-9E77-72CEE524B0FB}" srcId="{3B4BF7A2-A2BC-4CE5-8866-6FB9DF5918A5}" destId="{C81BBF67-8D6E-4E9B-9D3B-CB805DF2622B}" srcOrd="4" destOrd="0" parTransId="{EF5C9C60-3718-4D04-9A0C-A449E62A7D3C}" sibTransId="{9CD894CC-F127-4212-BC3C-4305E89905C9}"/>
    <dgm:cxn modelId="{829997FC-13E1-4C91-A41C-052B8894D160}" srcId="{3B4BF7A2-A2BC-4CE5-8866-6FB9DF5918A5}" destId="{B7A2D4AA-1AA2-4A33-9489-1A73DAE6642C}" srcOrd="2" destOrd="0" parTransId="{4E272305-2CE9-4115-B296-C370090B8594}" sibTransId="{EF9A44E4-8BD4-4A00-97E6-0F041A880EE4}"/>
    <dgm:cxn modelId="{EF43F3FE-D0DF-4BA4-8979-5B16BCF40EBC}" srcId="{3B4BF7A2-A2BC-4CE5-8866-6FB9DF5918A5}" destId="{91A9D635-0D7F-4EEE-912A-79B3D9F58F38}" srcOrd="0" destOrd="0" parTransId="{08B0D115-124A-4994-9396-7EA65556467E}" sibTransId="{3D2361D2-356D-4FE2-83EE-C4DE3B8C68AF}"/>
    <dgm:cxn modelId="{07DD24AD-E814-41A8-B5D5-9F667FD09E27}" type="presParOf" srcId="{B1B12BB9-FD27-45CE-B3C1-C068AFB92407}" destId="{9AFBE862-9B5C-48BC-8E73-5C7C4E312B3D}" srcOrd="0" destOrd="0" presId="urn:microsoft.com/office/officeart/2005/8/layout/cycle3"/>
    <dgm:cxn modelId="{E1341B89-054D-47B1-8672-CA344121F52A}" type="presParOf" srcId="{9AFBE862-9B5C-48BC-8E73-5C7C4E312B3D}" destId="{DCF3C010-80C0-440B-9218-E8D0E7AAA72E}" srcOrd="0" destOrd="0" presId="urn:microsoft.com/office/officeart/2005/8/layout/cycle3"/>
    <dgm:cxn modelId="{8B6E92FE-4C5D-4CF4-B978-FD19D63B4B19}" type="presParOf" srcId="{9AFBE862-9B5C-48BC-8E73-5C7C4E312B3D}" destId="{1205F166-2264-4EDD-8B34-365C863C081E}" srcOrd="1" destOrd="0" presId="urn:microsoft.com/office/officeart/2005/8/layout/cycle3"/>
    <dgm:cxn modelId="{8802B725-316C-4B75-96E9-92C4C3FE1E1E}" type="presParOf" srcId="{9AFBE862-9B5C-48BC-8E73-5C7C4E312B3D}" destId="{8ACE59D5-9152-4341-9169-B407F25FE5D7}" srcOrd="2" destOrd="0" presId="urn:microsoft.com/office/officeart/2005/8/layout/cycle3"/>
    <dgm:cxn modelId="{FFFC204B-2F5B-441A-B80C-E39F6ACE1535}" type="presParOf" srcId="{9AFBE862-9B5C-48BC-8E73-5C7C4E312B3D}" destId="{E80CE074-000D-45FF-8D90-05A0F67E37E8}" srcOrd="3" destOrd="0" presId="urn:microsoft.com/office/officeart/2005/8/layout/cycle3"/>
    <dgm:cxn modelId="{42BFA877-09C5-49D6-ABA1-4B72656FB6B5}" type="presParOf" srcId="{9AFBE862-9B5C-48BC-8E73-5C7C4E312B3D}" destId="{FC022DB4-ECE3-4361-AC86-57B61779ACAE}" srcOrd="4" destOrd="0" presId="urn:microsoft.com/office/officeart/2005/8/layout/cycle3"/>
    <dgm:cxn modelId="{C48FB642-1862-4FB8-8901-E7AFFF6622FE}" type="presParOf" srcId="{9AFBE862-9B5C-48BC-8E73-5C7C4E312B3D}" destId="{8221DD7F-CF3B-4555-A534-72125277D164}" srcOrd="5" destOrd="0" presId="urn:microsoft.com/office/officeart/2005/8/layout/cycle3"/>
    <dgm:cxn modelId="{22587376-3164-4B98-B12B-050BA56B0065}" type="presParOf" srcId="{9AFBE862-9B5C-48BC-8E73-5C7C4E312B3D}" destId="{A583ED7A-4014-43E1-93A6-2B07DA31B79F}"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5F166-2264-4EDD-8B34-365C863C081E}">
      <dsp:nvSpPr>
        <dsp:cNvPr id="0" name=""/>
        <dsp:cNvSpPr/>
      </dsp:nvSpPr>
      <dsp:spPr>
        <a:xfrm>
          <a:off x="2962353" y="-7314"/>
          <a:ext cx="5198854" cy="5198854"/>
        </a:xfrm>
        <a:prstGeom prst="circularArrow">
          <a:avLst>
            <a:gd name="adj1" fmla="val 5544"/>
            <a:gd name="adj2" fmla="val 330680"/>
            <a:gd name="adj3" fmla="val 13771398"/>
            <a:gd name="adj4" fmla="val 1738872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3C010-80C0-440B-9218-E8D0E7AAA72E}">
      <dsp:nvSpPr>
        <dsp:cNvPr id="0" name=""/>
        <dsp:cNvSpPr/>
      </dsp:nvSpPr>
      <dsp:spPr>
        <a:xfrm>
          <a:off x="4424222" y="2703"/>
          <a:ext cx="2275116" cy="100423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Project Introduction</a:t>
          </a:r>
        </a:p>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(Council Meeting)</a:t>
          </a:r>
        </a:p>
      </dsp:txBody>
      <dsp:txXfrm>
        <a:off x="4473245" y="51726"/>
        <a:ext cx="2177070" cy="906189"/>
      </dsp:txXfrm>
    </dsp:sp>
    <dsp:sp modelId="{8ACE59D5-9152-4341-9169-B407F25FE5D7}">
      <dsp:nvSpPr>
        <dsp:cNvPr id="0" name=""/>
        <dsp:cNvSpPr/>
      </dsp:nvSpPr>
      <dsp:spPr>
        <a:xfrm>
          <a:off x="6160071" y="1334625"/>
          <a:ext cx="2632945" cy="1004235"/>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Information Gathering</a:t>
          </a:r>
        </a:p>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(Survey)</a:t>
          </a:r>
        </a:p>
      </dsp:txBody>
      <dsp:txXfrm>
        <a:off x="6209094" y="1383648"/>
        <a:ext cx="2534899" cy="906189"/>
      </dsp:txXfrm>
    </dsp:sp>
    <dsp:sp modelId="{E80CE074-000D-45FF-8D90-05A0F67E37E8}">
      <dsp:nvSpPr>
        <dsp:cNvPr id="0" name=""/>
        <dsp:cNvSpPr/>
      </dsp:nvSpPr>
      <dsp:spPr>
        <a:xfrm>
          <a:off x="6049314" y="2914137"/>
          <a:ext cx="2677935" cy="1004235"/>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Goal Refinement</a:t>
          </a:r>
        </a:p>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(Council Work Session)</a:t>
          </a:r>
        </a:p>
      </dsp:txBody>
      <dsp:txXfrm>
        <a:off x="6098337" y="2963160"/>
        <a:ext cx="2579889" cy="906189"/>
      </dsp:txXfrm>
    </dsp:sp>
    <dsp:sp modelId="{FC022DB4-ECE3-4361-AC86-57B61779ACAE}">
      <dsp:nvSpPr>
        <dsp:cNvPr id="0" name=""/>
        <dsp:cNvSpPr/>
      </dsp:nvSpPr>
      <dsp:spPr>
        <a:xfrm>
          <a:off x="3919398" y="4222304"/>
          <a:ext cx="3016001" cy="100423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Council Prioritization</a:t>
          </a:r>
        </a:p>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(Survey)</a:t>
          </a:r>
        </a:p>
      </dsp:txBody>
      <dsp:txXfrm>
        <a:off x="3968421" y="4271327"/>
        <a:ext cx="2917955" cy="906189"/>
      </dsp:txXfrm>
    </dsp:sp>
    <dsp:sp modelId="{8221DD7F-CF3B-4555-A534-72125277D164}">
      <dsp:nvSpPr>
        <dsp:cNvPr id="0" name=""/>
        <dsp:cNvSpPr/>
      </dsp:nvSpPr>
      <dsp:spPr>
        <a:xfrm>
          <a:off x="1952094" y="2856428"/>
          <a:ext cx="3016402" cy="1004235"/>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CIP and Goal Development</a:t>
          </a:r>
        </a:p>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(Staff/Council Work Session)</a:t>
          </a:r>
        </a:p>
      </dsp:txBody>
      <dsp:txXfrm>
        <a:off x="2001117" y="2905451"/>
        <a:ext cx="2918356" cy="906189"/>
      </dsp:txXfrm>
    </dsp:sp>
    <dsp:sp modelId="{A583ED7A-4014-43E1-93A6-2B07DA31B79F}">
      <dsp:nvSpPr>
        <dsp:cNvPr id="0" name=""/>
        <dsp:cNvSpPr/>
      </dsp:nvSpPr>
      <dsp:spPr>
        <a:xfrm>
          <a:off x="1827695" y="1309397"/>
          <a:ext cx="2932569" cy="100423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CIP Review and Approval</a:t>
          </a:r>
        </a:p>
        <a:p>
          <a:pPr marL="0" lvl="0" indent="0" algn="ctr" defTabSz="800100">
            <a:lnSpc>
              <a:spcPct val="90000"/>
            </a:lnSpc>
            <a:spcBef>
              <a:spcPct val="0"/>
            </a:spcBef>
            <a:spcAft>
              <a:spcPct val="35000"/>
            </a:spcAft>
            <a:buNone/>
          </a:pPr>
          <a:r>
            <a:rPr lang="en-US" sz="1800" b="1" kern="1200" dirty="0">
              <a:latin typeface="Calibri" panose="020F0502020204030204"/>
              <a:ea typeface="+mn-ea"/>
              <a:cs typeface="+mn-cs"/>
            </a:rPr>
            <a:t>(Council Meeting)</a:t>
          </a:r>
        </a:p>
      </dsp:txBody>
      <dsp:txXfrm>
        <a:off x="1876718" y="1358420"/>
        <a:ext cx="2834523" cy="90618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7A710E-D92D-47EE-BEBF-22D877A35F93}"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218286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A710E-D92D-47EE-BEBF-22D877A35F93}"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242278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A710E-D92D-47EE-BEBF-22D877A35F93}"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DFA239-63DC-4552-B906-0518EB16DF7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6473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7A710E-D92D-47EE-BEBF-22D877A35F93}"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386574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7A710E-D92D-47EE-BEBF-22D877A35F93}"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DFA239-63DC-4552-B906-0518EB16DF7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698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57A710E-D92D-47EE-BEBF-22D877A35F93}"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18506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A710E-D92D-47EE-BEBF-22D877A35F93}"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2555922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A710E-D92D-47EE-BEBF-22D877A35F93}"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1233284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313515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7A710E-D92D-47EE-BEBF-22D877A35F93}"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325743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7A710E-D92D-47EE-BEBF-22D877A35F93}"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413222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7A710E-D92D-47EE-BEBF-22D877A35F93}"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116594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7A710E-D92D-47EE-BEBF-22D877A35F93}"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152513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7A710E-D92D-47EE-BEBF-22D877A35F93}"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158614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A710E-D92D-47EE-BEBF-22D877A35F93}"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68577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A710E-D92D-47EE-BEBF-22D877A35F93}"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289221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A710E-D92D-47EE-BEBF-22D877A35F93}"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DFA239-63DC-4552-B906-0518EB16DF70}" type="slidenum">
              <a:rPr lang="en-US" smtClean="0"/>
              <a:t>‹#›</a:t>
            </a:fld>
            <a:endParaRPr lang="en-US"/>
          </a:p>
        </p:txBody>
      </p:sp>
    </p:spTree>
    <p:extLst>
      <p:ext uri="{BB962C8B-B14F-4D97-AF65-F5344CB8AC3E}">
        <p14:creationId xmlns:p14="http://schemas.microsoft.com/office/powerpoint/2010/main" val="372644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57A710E-D92D-47EE-BEBF-22D877A35F93}" type="datetimeFigureOut">
              <a:rPr lang="en-US" smtClean="0"/>
              <a:t>5/7/2025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9DFA239-63DC-4552-B906-0518EB16DF70}" type="slidenum">
              <a:rPr lang="en-US" smtClean="0"/>
              <a:t>‹#›</a:t>
            </a:fld>
            <a:endParaRPr lang="en-US"/>
          </a:p>
        </p:txBody>
      </p:sp>
    </p:spTree>
    <p:extLst>
      <p:ext uri="{BB962C8B-B14F-4D97-AF65-F5344CB8AC3E}">
        <p14:creationId xmlns:p14="http://schemas.microsoft.com/office/powerpoint/2010/main" val="301692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burger@speerfinancial.com"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crobat.adobe.com/id/urn:aaid:sc:US:8996954a-0042-44d8-b138-1927824a77d9?viewer%21megaVerb=group-discov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BURGER@SPEERFINANCIAL.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FFAF-CB6B-4772-4857-7892A16E4E4A}"/>
              </a:ext>
            </a:extLst>
          </p:cNvPr>
          <p:cNvSpPr>
            <a:spLocks noGrp="1"/>
          </p:cNvSpPr>
          <p:nvPr>
            <p:ph type="ctrTitle"/>
          </p:nvPr>
        </p:nvSpPr>
        <p:spPr/>
        <p:txBody>
          <a:bodyPr/>
          <a:lstStyle/>
          <a:p>
            <a:pPr algn="ctr"/>
            <a:r>
              <a:rPr lang="en-US" dirty="0"/>
              <a:t>HOW DO I FUND THAT??</a:t>
            </a:r>
            <a:br>
              <a:rPr lang="en-US" dirty="0"/>
            </a:br>
            <a:endParaRPr lang="en-US" dirty="0"/>
          </a:p>
        </p:txBody>
      </p:sp>
      <p:sp>
        <p:nvSpPr>
          <p:cNvPr id="3" name="Subtitle 2">
            <a:extLst>
              <a:ext uri="{FF2B5EF4-FFF2-40B4-BE49-F238E27FC236}">
                <a16:creationId xmlns:a16="http://schemas.microsoft.com/office/drawing/2014/main" id="{9DB2FD13-8515-25CD-F7D3-52D82E710B6F}"/>
              </a:ext>
            </a:extLst>
          </p:cNvPr>
          <p:cNvSpPr>
            <a:spLocks noGrp="1"/>
          </p:cNvSpPr>
          <p:nvPr>
            <p:ph type="subTitle" idx="1"/>
          </p:nvPr>
        </p:nvSpPr>
        <p:spPr/>
        <p:txBody>
          <a:bodyPr/>
          <a:lstStyle/>
          <a:p>
            <a:r>
              <a:rPr lang="en-US" dirty="0"/>
              <a:t>Maggie Burger, Sr. Vice President</a:t>
            </a:r>
          </a:p>
          <a:p>
            <a:r>
              <a:rPr lang="en-US" dirty="0"/>
              <a:t>SPEER FINANCIAL, INC.</a:t>
            </a:r>
          </a:p>
          <a:p>
            <a:endParaRPr lang="en-US" dirty="0"/>
          </a:p>
        </p:txBody>
      </p:sp>
    </p:spTree>
    <p:extLst>
      <p:ext uri="{BB962C8B-B14F-4D97-AF65-F5344CB8AC3E}">
        <p14:creationId xmlns:p14="http://schemas.microsoft.com/office/powerpoint/2010/main" val="4050001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816B1-A062-2A53-D94A-E38AE20B1635}"/>
              </a:ext>
            </a:extLst>
          </p:cNvPr>
          <p:cNvSpPr>
            <a:spLocks noGrp="1"/>
          </p:cNvSpPr>
          <p:nvPr>
            <p:ph type="title"/>
          </p:nvPr>
        </p:nvSpPr>
        <p:spPr/>
        <p:txBody>
          <a:bodyPr/>
          <a:lstStyle/>
          <a:p>
            <a:r>
              <a:rPr lang="en-US" dirty="0"/>
              <a:t>STATE REVOLVING FUND LOANS (SRF)</a:t>
            </a:r>
          </a:p>
        </p:txBody>
      </p:sp>
      <p:sp>
        <p:nvSpPr>
          <p:cNvPr id="3" name="Content Placeholder 2">
            <a:extLst>
              <a:ext uri="{FF2B5EF4-FFF2-40B4-BE49-F238E27FC236}">
                <a16:creationId xmlns:a16="http://schemas.microsoft.com/office/drawing/2014/main" id="{137BE717-5C8A-8B54-1C75-3BB475D49F42}"/>
              </a:ext>
            </a:extLst>
          </p:cNvPr>
          <p:cNvSpPr>
            <a:spLocks noGrp="1"/>
          </p:cNvSpPr>
          <p:nvPr>
            <p:ph idx="1"/>
          </p:nvPr>
        </p:nvSpPr>
        <p:spPr>
          <a:xfrm>
            <a:off x="6323012" y="446088"/>
            <a:ext cx="5181600" cy="5905285"/>
          </a:xfrm>
        </p:spPr>
        <p:txBody>
          <a:bodyPr>
            <a:normAutofit fontScale="92500" lnSpcReduction="20000"/>
          </a:bodyPr>
          <a:lstStyle/>
          <a:p>
            <a:r>
              <a:rPr lang="en-US" dirty="0"/>
              <a:t>SRF offers a Planning &amp; Design (P &amp; D) Loan for 3 yr at 0% interest which can be used to finance the engineering/design cost of the project</a:t>
            </a:r>
          </a:p>
          <a:p>
            <a:r>
              <a:rPr lang="en-US" dirty="0"/>
              <a:t>SRF current interest rate is 2.84% plus 0.25% annual administration, effective rate of 3.09% for 20yr (up to 30yr loan, with DNR approval will be 1% higher)</a:t>
            </a:r>
          </a:p>
          <a:p>
            <a:r>
              <a:rPr lang="en-US" dirty="0"/>
              <a:t>SRF loans can be revenue or general obligation based or a combination of both</a:t>
            </a:r>
          </a:p>
          <a:p>
            <a:r>
              <a:rPr lang="en-US" dirty="0"/>
              <a:t>No debt service reserve fund required</a:t>
            </a:r>
          </a:p>
          <a:p>
            <a:r>
              <a:rPr lang="en-US" dirty="0"/>
              <a:t>SRF requires Davis Bacon (prevailing wage rate), Buy American Steel and rate ordinances be approved (if rates need to increase for loan) in order to close on the construction loan.</a:t>
            </a:r>
          </a:p>
          <a:p>
            <a:r>
              <a:rPr lang="en-US" dirty="0"/>
              <a:t>SRF reimburses frequently, so no interim financing should be necessary for SRF loans</a:t>
            </a:r>
          </a:p>
          <a:p>
            <a:r>
              <a:rPr lang="en-US" dirty="0"/>
              <a:t>Revenue based notes require a 1.10x coverage factor</a:t>
            </a:r>
          </a:p>
          <a:p>
            <a:pPr lvl="1"/>
            <a:r>
              <a:rPr lang="en-US" dirty="0"/>
              <a:t>Operating Revenues minus Operating Expenses = Net Revenues (net revenues must be 110% of total revenue debt payment annually</a:t>
            </a:r>
          </a:p>
          <a:p>
            <a:pPr marL="0" lvl="1" indent="0">
              <a:buNone/>
            </a:pPr>
            <a:endParaRPr lang="en-US" dirty="0"/>
          </a:p>
        </p:txBody>
      </p:sp>
      <p:sp>
        <p:nvSpPr>
          <p:cNvPr id="4" name="Text Placeholder 3">
            <a:extLst>
              <a:ext uri="{FF2B5EF4-FFF2-40B4-BE49-F238E27FC236}">
                <a16:creationId xmlns:a16="http://schemas.microsoft.com/office/drawing/2014/main" id="{1FB73D57-650D-1B98-316C-EB198A7DC4C8}"/>
              </a:ext>
            </a:extLst>
          </p:cNvPr>
          <p:cNvSpPr>
            <a:spLocks noGrp="1"/>
          </p:cNvSpPr>
          <p:nvPr>
            <p:ph type="body" sz="half" idx="2"/>
          </p:nvPr>
        </p:nvSpPr>
        <p:spPr/>
        <p:txBody>
          <a:bodyPr/>
          <a:lstStyle/>
          <a:p>
            <a:r>
              <a:rPr lang="en-US" dirty="0"/>
              <a:t>The Iowa Finance Authority fund the SRF program where City’s can borrow for water and sewer related projects.</a:t>
            </a:r>
          </a:p>
          <a:p>
            <a:endParaRPr lang="en-US" dirty="0"/>
          </a:p>
          <a:p>
            <a:r>
              <a:rPr lang="en-US" dirty="0"/>
              <a:t>This program does not fund growth and the infrastructure needed for growth.</a:t>
            </a:r>
          </a:p>
          <a:p>
            <a:endParaRPr lang="en-US" dirty="0"/>
          </a:p>
          <a:p>
            <a:r>
              <a:rPr lang="en-US" dirty="0"/>
              <a:t>The SRF program funds replacements and repairs to aging infrastructure which is sometime under orders by DNR or EPA.</a:t>
            </a:r>
          </a:p>
          <a:p>
            <a:endParaRPr lang="en-US" dirty="0"/>
          </a:p>
          <a:p>
            <a:endParaRPr lang="en-US" dirty="0"/>
          </a:p>
        </p:txBody>
      </p:sp>
    </p:spTree>
    <p:extLst>
      <p:ext uri="{BB962C8B-B14F-4D97-AF65-F5344CB8AC3E}">
        <p14:creationId xmlns:p14="http://schemas.microsoft.com/office/powerpoint/2010/main" val="255291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4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4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5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2" name="Title 1">
            <a:extLst>
              <a:ext uri="{FF2B5EF4-FFF2-40B4-BE49-F238E27FC236}">
                <a16:creationId xmlns:a16="http://schemas.microsoft.com/office/drawing/2014/main" id="{457FCB08-8722-7986-4A7A-18AD59BD5DB4}"/>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BUDGET CONSTRAINTS</a:t>
            </a:r>
          </a:p>
        </p:txBody>
      </p:sp>
    </p:spTree>
    <p:extLst>
      <p:ext uri="{BB962C8B-B14F-4D97-AF65-F5344CB8AC3E}">
        <p14:creationId xmlns:p14="http://schemas.microsoft.com/office/powerpoint/2010/main" val="333267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0663-0DF0-1F70-68ED-02E3169A3BE6}"/>
              </a:ext>
            </a:extLst>
          </p:cNvPr>
          <p:cNvSpPr>
            <a:spLocks noGrp="1"/>
          </p:cNvSpPr>
          <p:nvPr>
            <p:ph type="title"/>
          </p:nvPr>
        </p:nvSpPr>
        <p:spPr/>
        <p:txBody>
          <a:bodyPr/>
          <a:lstStyle/>
          <a:p>
            <a:r>
              <a:rPr lang="en-US" dirty="0"/>
              <a:t>Property Tax Constraints</a:t>
            </a:r>
          </a:p>
        </p:txBody>
      </p:sp>
      <p:sp>
        <p:nvSpPr>
          <p:cNvPr id="5" name="Text Placeholder 4">
            <a:extLst>
              <a:ext uri="{FF2B5EF4-FFF2-40B4-BE49-F238E27FC236}">
                <a16:creationId xmlns:a16="http://schemas.microsoft.com/office/drawing/2014/main" id="{E862D04E-6EA9-06CB-9AC7-F7F475458E37}"/>
              </a:ext>
            </a:extLst>
          </p:cNvPr>
          <p:cNvSpPr>
            <a:spLocks noGrp="1"/>
          </p:cNvSpPr>
          <p:nvPr>
            <p:ph type="body" idx="1"/>
          </p:nvPr>
        </p:nvSpPr>
        <p:spPr/>
        <p:txBody>
          <a:bodyPr/>
          <a:lstStyle/>
          <a:p>
            <a:pPr algn="ctr"/>
            <a:r>
              <a:rPr lang="en-US" b="1" dirty="0"/>
              <a:t>Problem</a:t>
            </a:r>
          </a:p>
        </p:txBody>
      </p:sp>
      <p:sp>
        <p:nvSpPr>
          <p:cNvPr id="3" name="Content Placeholder 2">
            <a:extLst>
              <a:ext uri="{FF2B5EF4-FFF2-40B4-BE49-F238E27FC236}">
                <a16:creationId xmlns:a16="http://schemas.microsoft.com/office/drawing/2014/main" id="{E13FDA85-D3BD-25F5-1220-0A2D1F32AB1B}"/>
              </a:ext>
            </a:extLst>
          </p:cNvPr>
          <p:cNvSpPr>
            <a:spLocks noGrp="1"/>
          </p:cNvSpPr>
          <p:nvPr>
            <p:ph sz="half" idx="2"/>
          </p:nvPr>
        </p:nvSpPr>
        <p:spPr/>
        <p:txBody>
          <a:bodyPr/>
          <a:lstStyle/>
          <a:p>
            <a:pPr marL="0" indent="0">
              <a:buNone/>
            </a:pPr>
            <a:r>
              <a:rPr lang="en-US" dirty="0"/>
              <a:t>General Fund Levy Constraints</a:t>
            </a:r>
          </a:p>
          <a:p>
            <a:pPr marL="0" indent="0">
              <a:buNone/>
            </a:pPr>
            <a:endParaRPr lang="en-US" dirty="0"/>
          </a:p>
          <a:p>
            <a:pPr marL="0" indent="0">
              <a:buNone/>
            </a:pPr>
            <a:endParaRPr lang="en-US" dirty="0"/>
          </a:p>
          <a:p>
            <a:pPr marL="0" indent="0">
              <a:buNone/>
            </a:pPr>
            <a:r>
              <a:rPr lang="en-US" dirty="0"/>
              <a:t>Can not keep a city clerk or public works employees</a:t>
            </a:r>
          </a:p>
          <a:p>
            <a:pPr marL="0" indent="0">
              <a:buNone/>
            </a:pPr>
            <a:endParaRPr lang="en-US" dirty="0"/>
          </a:p>
          <a:p>
            <a:pPr marL="0" indent="0">
              <a:buNone/>
            </a:pPr>
            <a:r>
              <a:rPr lang="en-US" dirty="0"/>
              <a:t>Need to bring more dollars into the City for funding</a:t>
            </a:r>
          </a:p>
        </p:txBody>
      </p:sp>
      <p:sp>
        <p:nvSpPr>
          <p:cNvPr id="6" name="Text Placeholder 5">
            <a:extLst>
              <a:ext uri="{FF2B5EF4-FFF2-40B4-BE49-F238E27FC236}">
                <a16:creationId xmlns:a16="http://schemas.microsoft.com/office/drawing/2014/main" id="{5C6F175E-36D3-3C25-560B-4B3F5A6ADF31}"/>
              </a:ext>
            </a:extLst>
          </p:cNvPr>
          <p:cNvSpPr>
            <a:spLocks noGrp="1"/>
          </p:cNvSpPr>
          <p:nvPr>
            <p:ph type="body" sz="quarter" idx="3"/>
          </p:nvPr>
        </p:nvSpPr>
        <p:spPr/>
        <p:txBody>
          <a:bodyPr/>
          <a:lstStyle/>
          <a:p>
            <a:pPr algn="ctr"/>
            <a:r>
              <a:rPr lang="en-US" b="1" dirty="0"/>
              <a:t>Consideration</a:t>
            </a:r>
          </a:p>
        </p:txBody>
      </p:sp>
      <p:sp>
        <p:nvSpPr>
          <p:cNvPr id="7" name="Content Placeholder 6">
            <a:extLst>
              <a:ext uri="{FF2B5EF4-FFF2-40B4-BE49-F238E27FC236}">
                <a16:creationId xmlns:a16="http://schemas.microsoft.com/office/drawing/2014/main" id="{F981FB3B-E86A-DE43-C75B-61B69C0577B7}"/>
              </a:ext>
            </a:extLst>
          </p:cNvPr>
          <p:cNvSpPr>
            <a:spLocks noGrp="1"/>
          </p:cNvSpPr>
          <p:nvPr>
            <p:ph sz="quarter" idx="4"/>
          </p:nvPr>
        </p:nvSpPr>
        <p:spPr/>
        <p:txBody>
          <a:bodyPr/>
          <a:lstStyle/>
          <a:p>
            <a:pPr marL="0" indent="0">
              <a:buNone/>
            </a:pPr>
            <a:r>
              <a:rPr lang="en-US" dirty="0"/>
              <a:t>Roll expenses out for employee benefits, insurance, capital improvement reserve</a:t>
            </a:r>
          </a:p>
          <a:p>
            <a:pPr marL="0" indent="0">
              <a:buNone/>
            </a:pPr>
            <a:endParaRPr lang="en-US" dirty="0"/>
          </a:p>
          <a:p>
            <a:pPr marL="0" indent="0">
              <a:buNone/>
            </a:pPr>
            <a:r>
              <a:rPr lang="en-US" dirty="0"/>
              <a:t>Share services with another City</a:t>
            </a:r>
          </a:p>
          <a:p>
            <a:pPr marL="0" indent="0">
              <a:buNone/>
            </a:pPr>
            <a:endParaRPr lang="en-US" dirty="0"/>
          </a:p>
          <a:p>
            <a:pPr marL="0" indent="0">
              <a:buNone/>
            </a:pPr>
            <a:r>
              <a:rPr lang="en-US" dirty="0"/>
              <a:t>Does your City charge a franchise fee, or hotel/motel tax?</a:t>
            </a:r>
          </a:p>
        </p:txBody>
      </p:sp>
    </p:spTree>
    <p:extLst>
      <p:ext uri="{BB962C8B-B14F-4D97-AF65-F5344CB8AC3E}">
        <p14:creationId xmlns:p14="http://schemas.microsoft.com/office/powerpoint/2010/main" val="425362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A00C-42AD-5DCA-CB1E-07C72A6015C3}"/>
              </a:ext>
            </a:extLst>
          </p:cNvPr>
          <p:cNvSpPr>
            <a:spLocks noGrp="1"/>
          </p:cNvSpPr>
          <p:nvPr>
            <p:ph type="title"/>
          </p:nvPr>
        </p:nvSpPr>
        <p:spPr/>
        <p:txBody>
          <a:bodyPr/>
          <a:lstStyle/>
          <a:p>
            <a:r>
              <a:rPr lang="en-US" dirty="0"/>
              <a:t>HOUSE FILE 718</a:t>
            </a:r>
          </a:p>
        </p:txBody>
      </p:sp>
      <p:sp>
        <p:nvSpPr>
          <p:cNvPr id="3" name="Content Placeholder 2">
            <a:extLst>
              <a:ext uri="{FF2B5EF4-FFF2-40B4-BE49-F238E27FC236}">
                <a16:creationId xmlns:a16="http://schemas.microsoft.com/office/drawing/2014/main" id="{9AC23632-AEB1-CF99-40B8-659C7EC0893B}"/>
              </a:ext>
            </a:extLst>
          </p:cNvPr>
          <p:cNvSpPr>
            <a:spLocks noGrp="1"/>
          </p:cNvSpPr>
          <p:nvPr>
            <p:ph idx="1"/>
          </p:nvPr>
        </p:nvSpPr>
        <p:spPr>
          <a:xfrm>
            <a:off x="2589212" y="1488331"/>
            <a:ext cx="8915400" cy="4990289"/>
          </a:xfrm>
        </p:spPr>
        <p:txBody>
          <a:bodyPr>
            <a:normAutofit/>
          </a:bodyPr>
          <a:lstStyle/>
          <a:p>
            <a:r>
              <a:rPr lang="en-US" dirty="0"/>
              <a:t>New general fund &amp; levy limitations</a:t>
            </a:r>
          </a:p>
          <a:p>
            <a:pPr lvl="1"/>
            <a:r>
              <a:rPr lang="en-US" dirty="0"/>
              <a:t>Creates the adjusted city general fund levy (ACGFL)</a:t>
            </a:r>
          </a:p>
          <a:p>
            <a:pPr lvl="1"/>
            <a:r>
              <a:rPr lang="en-US" dirty="0"/>
              <a:t>Limitations for FY 2025-2028</a:t>
            </a:r>
          </a:p>
          <a:p>
            <a:pPr lvl="1"/>
            <a:r>
              <a:rPr lang="en-US" dirty="0"/>
              <a:t>FY 2029 and beyond has the limit of $8.10</a:t>
            </a:r>
          </a:p>
          <a:p>
            <a:r>
              <a:rPr lang="en-US" dirty="0"/>
              <a:t>Uses a City’s growth in valuation to limit the amount of property tax dollars you can collect in future years.</a:t>
            </a:r>
          </a:p>
          <a:p>
            <a:r>
              <a:rPr lang="en-US" dirty="0"/>
              <a:t>FY 2024 will be used as the base year for the FY 2025 calculation</a:t>
            </a:r>
          </a:p>
          <a:p>
            <a:r>
              <a:rPr lang="en-US" dirty="0"/>
              <a:t>The City’s budget forms will auto-calculate these new limits, goal is for the DOM to put out an example calculator ahead of the budget process.</a:t>
            </a:r>
          </a:p>
          <a:p>
            <a:r>
              <a:rPr lang="en-US" dirty="0"/>
              <a:t>Max Levy Hearing Gone but is replaced with new hearing which must be at a stand-alone meeting</a:t>
            </a:r>
          </a:p>
          <a:p>
            <a:r>
              <a:rPr lang="en-US" u="sng" dirty="0"/>
              <a:t>March 5</a:t>
            </a:r>
            <a:r>
              <a:rPr lang="en-US" dirty="0"/>
              <a:t> deadline for report to County (</a:t>
            </a:r>
            <a:r>
              <a:rPr lang="en-US" dirty="0">
                <a:solidFill>
                  <a:srgbClr val="FF0000"/>
                </a:solidFill>
              </a:rPr>
              <a:t>this is 10 days sooner than last year</a:t>
            </a:r>
            <a:r>
              <a:rPr lang="en-US" dirty="0"/>
              <a:t>).  A statement with proposed division of taxes will be sent to taxpayers before City can hold public hearing and approve the final budget.</a:t>
            </a:r>
          </a:p>
        </p:txBody>
      </p:sp>
    </p:spTree>
    <p:extLst>
      <p:ext uri="{BB962C8B-B14F-4D97-AF65-F5344CB8AC3E}">
        <p14:creationId xmlns:p14="http://schemas.microsoft.com/office/powerpoint/2010/main" val="423750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91C5-3846-3DD9-E7BE-B179DED595BA}"/>
              </a:ext>
            </a:extLst>
          </p:cNvPr>
          <p:cNvSpPr>
            <a:spLocks noGrp="1"/>
          </p:cNvSpPr>
          <p:nvPr>
            <p:ph type="title"/>
          </p:nvPr>
        </p:nvSpPr>
        <p:spPr/>
        <p:txBody>
          <a:bodyPr/>
          <a:lstStyle/>
          <a:p>
            <a:r>
              <a:rPr lang="en-US" dirty="0"/>
              <a:t>OTHER HOUSE FILE 718 NOTES</a:t>
            </a:r>
          </a:p>
        </p:txBody>
      </p:sp>
      <p:sp>
        <p:nvSpPr>
          <p:cNvPr id="3" name="Content Placeholder 2">
            <a:extLst>
              <a:ext uri="{FF2B5EF4-FFF2-40B4-BE49-F238E27FC236}">
                <a16:creationId xmlns:a16="http://schemas.microsoft.com/office/drawing/2014/main" id="{1B25206E-6BDC-F3DA-A3A3-541915DE6865}"/>
              </a:ext>
            </a:extLst>
          </p:cNvPr>
          <p:cNvSpPr>
            <a:spLocks noGrp="1"/>
          </p:cNvSpPr>
          <p:nvPr>
            <p:ph idx="1"/>
          </p:nvPr>
        </p:nvSpPr>
        <p:spPr/>
        <p:txBody>
          <a:bodyPr/>
          <a:lstStyle/>
          <a:p>
            <a:r>
              <a:rPr lang="en-US" dirty="0"/>
              <a:t>Commercial property tax exemption (revitalization) requires a minimum assessment agreement be signed by property owner</a:t>
            </a:r>
          </a:p>
          <a:p>
            <a:r>
              <a:rPr lang="en-US" dirty="0"/>
              <a:t>School District portion of tax levy removed for residential abatement </a:t>
            </a:r>
          </a:p>
          <a:p>
            <a:r>
              <a:rPr lang="en-US" dirty="0"/>
              <a:t>New homestead exemption for those over 65 in addition to current homestead credit.</a:t>
            </a:r>
          </a:p>
          <a:p>
            <a:r>
              <a:rPr lang="en-US" dirty="0"/>
              <a:t>Increase in military property tax credit &amp; exemption.</a:t>
            </a:r>
          </a:p>
          <a:p>
            <a:r>
              <a:rPr lang="en-US" dirty="0"/>
              <a:t>Annual Financial Reports will require more details on debts outstanding</a:t>
            </a:r>
          </a:p>
          <a:p>
            <a:r>
              <a:rPr lang="en-US" dirty="0"/>
              <a:t>GO Bond Election Dates limited to November only election dates</a:t>
            </a:r>
          </a:p>
          <a:p>
            <a:endParaRPr lang="en-US" dirty="0"/>
          </a:p>
        </p:txBody>
      </p:sp>
    </p:spTree>
    <p:extLst>
      <p:ext uri="{BB962C8B-B14F-4D97-AF65-F5344CB8AC3E}">
        <p14:creationId xmlns:p14="http://schemas.microsoft.com/office/powerpoint/2010/main" val="214623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4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4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5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2" name="Title 1">
            <a:extLst>
              <a:ext uri="{FF2B5EF4-FFF2-40B4-BE49-F238E27FC236}">
                <a16:creationId xmlns:a16="http://schemas.microsoft.com/office/drawing/2014/main" id="{457FCB08-8722-7986-4A7A-18AD59BD5DB4}"/>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ENTERPRISE FUNDS AND. SPECIAL REVENUE FUNDS</a:t>
            </a:r>
          </a:p>
        </p:txBody>
      </p:sp>
    </p:spTree>
    <p:extLst>
      <p:ext uri="{BB962C8B-B14F-4D97-AF65-F5344CB8AC3E}">
        <p14:creationId xmlns:p14="http://schemas.microsoft.com/office/powerpoint/2010/main" val="315601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B229-4416-6C63-3D9D-BFC8410672DE}"/>
              </a:ext>
            </a:extLst>
          </p:cNvPr>
          <p:cNvSpPr>
            <a:spLocks noGrp="1"/>
          </p:cNvSpPr>
          <p:nvPr>
            <p:ph type="title"/>
          </p:nvPr>
        </p:nvSpPr>
        <p:spPr/>
        <p:txBody>
          <a:bodyPr>
            <a:normAutofit/>
          </a:bodyPr>
          <a:lstStyle/>
          <a:p>
            <a:r>
              <a:rPr lang="en-US" sz="3000" b="1" dirty="0"/>
              <a:t>ENTERPRISE FUNDS</a:t>
            </a:r>
          </a:p>
        </p:txBody>
      </p:sp>
      <p:sp>
        <p:nvSpPr>
          <p:cNvPr id="3" name="Content Placeholder 2">
            <a:extLst>
              <a:ext uri="{FF2B5EF4-FFF2-40B4-BE49-F238E27FC236}">
                <a16:creationId xmlns:a16="http://schemas.microsoft.com/office/drawing/2014/main" id="{CEFDE90A-D56A-3B31-6499-8B9B452C62A4}"/>
              </a:ext>
            </a:extLst>
          </p:cNvPr>
          <p:cNvSpPr>
            <a:spLocks noGrp="1"/>
          </p:cNvSpPr>
          <p:nvPr>
            <p:ph idx="1"/>
          </p:nvPr>
        </p:nvSpPr>
        <p:spPr/>
        <p:txBody>
          <a:bodyPr/>
          <a:lstStyle/>
          <a:p>
            <a:r>
              <a:rPr lang="en-US" dirty="0"/>
              <a:t>WATER</a:t>
            </a:r>
          </a:p>
          <a:p>
            <a:r>
              <a:rPr lang="en-US" dirty="0"/>
              <a:t>SANITARY SEWER</a:t>
            </a:r>
          </a:p>
          <a:p>
            <a:r>
              <a:rPr lang="en-US" dirty="0"/>
              <a:t>STORM WATER</a:t>
            </a:r>
          </a:p>
          <a:p>
            <a:r>
              <a:rPr lang="en-US" dirty="0"/>
              <a:t>ELECTRIC</a:t>
            </a:r>
          </a:p>
          <a:p>
            <a:r>
              <a:rPr lang="en-US" dirty="0"/>
              <a:t>GAS</a:t>
            </a:r>
          </a:p>
        </p:txBody>
      </p:sp>
      <p:sp>
        <p:nvSpPr>
          <p:cNvPr id="4" name="Text Placeholder 3">
            <a:extLst>
              <a:ext uri="{FF2B5EF4-FFF2-40B4-BE49-F238E27FC236}">
                <a16:creationId xmlns:a16="http://schemas.microsoft.com/office/drawing/2014/main" id="{F53488C8-838D-520A-9142-52A3179C0BFF}"/>
              </a:ext>
            </a:extLst>
          </p:cNvPr>
          <p:cNvSpPr>
            <a:spLocks noGrp="1"/>
          </p:cNvSpPr>
          <p:nvPr>
            <p:ph type="body" sz="half" idx="2"/>
          </p:nvPr>
        </p:nvSpPr>
        <p:spPr>
          <a:xfrm>
            <a:off x="2589212" y="1598613"/>
            <a:ext cx="3505199" cy="1978305"/>
          </a:xfrm>
        </p:spPr>
        <p:txBody>
          <a:bodyPr>
            <a:normAutofit/>
          </a:bodyPr>
          <a:lstStyle/>
          <a:p>
            <a:r>
              <a:rPr lang="en-US" sz="1600" dirty="0"/>
              <a:t>Enterprise Funds account for operations that operate in a manner similar to a business, such as the City utilities.  The intent is to establish a rate or charge to sustain the current and long-term operations of the utility. </a:t>
            </a:r>
          </a:p>
        </p:txBody>
      </p:sp>
      <p:sp>
        <p:nvSpPr>
          <p:cNvPr id="5" name="TextBox 4">
            <a:extLst>
              <a:ext uri="{FF2B5EF4-FFF2-40B4-BE49-F238E27FC236}">
                <a16:creationId xmlns:a16="http://schemas.microsoft.com/office/drawing/2014/main" id="{6B15B421-E8AA-E108-3DB6-1F6E07AE2CB6}"/>
              </a:ext>
            </a:extLst>
          </p:cNvPr>
          <p:cNvSpPr txBox="1"/>
          <p:nvPr/>
        </p:nvSpPr>
        <p:spPr>
          <a:xfrm>
            <a:off x="2303928" y="4231340"/>
            <a:ext cx="8749553"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75000"/>
                  </a:schemeClr>
                </a:solidFill>
              </a:rPr>
              <a:t>Rates/Charges should be reviewed annually by City and adjusted so the fund breaks even at the very least.</a:t>
            </a:r>
          </a:p>
          <a:p>
            <a:pPr marL="285750" indent="-285750">
              <a:buFont typeface="Arial" panose="020B0604020202020204" pitchFamily="34" charset="0"/>
              <a:buChar char="•"/>
            </a:pPr>
            <a:r>
              <a:rPr lang="en-US" dirty="0">
                <a:solidFill>
                  <a:schemeClr val="accent4">
                    <a:lumMod val="75000"/>
                  </a:schemeClr>
                </a:solidFill>
              </a:rPr>
              <a:t>Planning for future projects, small or large, should be accounted for in annual rate increases.  </a:t>
            </a:r>
          </a:p>
          <a:p>
            <a:pPr marL="285750" indent="-285750">
              <a:buFont typeface="Arial" panose="020B0604020202020204" pitchFamily="34" charset="0"/>
              <a:buChar char="•"/>
            </a:pPr>
            <a:r>
              <a:rPr lang="en-US" dirty="0">
                <a:solidFill>
                  <a:schemeClr val="accent4">
                    <a:lumMod val="75000"/>
                  </a:schemeClr>
                </a:solidFill>
              </a:rPr>
              <a:t>June 30</a:t>
            </a:r>
            <a:r>
              <a:rPr lang="en-US" baseline="30000" dirty="0">
                <a:solidFill>
                  <a:schemeClr val="accent4">
                    <a:lumMod val="75000"/>
                  </a:schemeClr>
                </a:solidFill>
              </a:rPr>
              <a:t>th</a:t>
            </a:r>
            <a:r>
              <a:rPr lang="en-US" dirty="0">
                <a:solidFill>
                  <a:schemeClr val="accent4">
                    <a:lumMod val="75000"/>
                  </a:schemeClr>
                </a:solidFill>
              </a:rPr>
              <a:t> fund balance should be no less than 25% of annual revenues or expenses, but could be as high as 100% for most small communities.  These reserves are used for un-expected costs or planned future projects.</a:t>
            </a:r>
          </a:p>
          <a:p>
            <a:endParaRPr lang="en-US" dirty="0"/>
          </a:p>
        </p:txBody>
      </p:sp>
    </p:spTree>
    <p:extLst>
      <p:ext uri="{BB962C8B-B14F-4D97-AF65-F5344CB8AC3E}">
        <p14:creationId xmlns:p14="http://schemas.microsoft.com/office/powerpoint/2010/main" val="44913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F567-8280-3113-6DBE-51EC4CDD2BCF}"/>
              </a:ext>
            </a:extLst>
          </p:cNvPr>
          <p:cNvSpPr>
            <a:spLocks noGrp="1"/>
          </p:cNvSpPr>
          <p:nvPr>
            <p:ph type="title"/>
          </p:nvPr>
        </p:nvSpPr>
        <p:spPr>
          <a:xfrm>
            <a:off x="2589212" y="446088"/>
            <a:ext cx="5039753" cy="1006194"/>
          </a:xfrm>
        </p:spPr>
        <p:txBody>
          <a:bodyPr>
            <a:noAutofit/>
          </a:bodyPr>
          <a:lstStyle/>
          <a:p>
            <a:r>
              <a:rPr lang="en-US" sz="3000" b="1" dirty="0"/>
              <a:t>SPECIAL REVENUE FUNDS</a:t>
            </a:r>
          </a:p>
        </p:txBody>
      </p:sp>
      <p:sp>
        <p:nvSpPr>
          <p:cNvPr id="3" name="Content Placeholder 2">
            <a:extLst>
              <a:ext uri="{FF2B5EF4-FFF2-40B4-BE49-F238E27FC236}">
                <a16:creationId xmlns:a16="http://schemas.microsoft.com/office/drawing/2014/main" id="{916FA5BA-99B7-350B-7E21-C4269329DA73}"/>
              </a:ext>
            </a:extLst>
          </p:cNvPr>
          <p:cNvSpPr>
            <a:spLocks noGrp="1"/>
          </p:cNvSpPr>
          <p:nvPr>
            <p:ph idx="1"/>
          </p:nvPr>
        </p:nvSpPr>
        <p:spPr/>
        <p:txBody>
          <a:bodyPr/>
          <a:lstStyle/>
          <a:p>
            <a:r>
              <a:rPr lang="en-US" dirty="0"/>
              <a:t>ROAD USE TAX (RUT)</a:t>
            </a:r>
          </a:p>
          <a:p>
            <a:r>
              <a:rPr lang="en-US" dirty="0"/>
              <a:t>LOCAL OPTION SALES TAX (LOST)</a:t>
            </a:r>
          </a:p>
          <a:p>
            <a:r>
              <a:rPr lang="en-US" dirty="0"/>
              <a:t>TAX INCREMENT FINANCING (TIF)</a:t>
            </a:r>
          </a:p>
          <a:p>
            <a:r>
              <a:rPr lang="en-US" dirty="0"/>
              <a:t>EMPLOYEE BENEFITS</a:t>
            </a:r>
          </a:p>
        </p:txBody>
      </p:sp>
      <p:sp>
        <p:nvSpPr>
          <p:cNvPr id="4" name="Text Placeholder 3">
            <a:extLst>
              <a:ext uri="{FF2B5EF4-FFF2-40B4-BE49-F238E27FC236}">
                <a16:creationId xmlns:a16="http://schemas.microsoft.com/office/drawing/2014/main" id="{D07B8919-4BC7-566B-FED8-A56BA23269E9}"/>
              </a:ext>
            </a:extLst>
          </p:cNvPr>
          <p:cNvSpPr>
            <a:spLocks noGrp="1"/>
          </p:cNvSpPr>
          <p:nvPr>
            <p:ph type="body" sz="half" idx="2"/>
          </p:nvPr>
        </p:nvSpPr>
        <p:spPr>
          <a:xfrm>
            <a:off x="2589212" y="1598613"/>
            <a:ext cx="3506788" cy="2094846"/>
          </a:xfrm>
        </p:spPr>
        <p:txBody>
          <a:bodyPr/>
          <a:lstStyle/>
          <a:p>
            <a:endParaRPr lang="en-US" dirty="0"/>
          </a:p>
          <a:p>
            <a:r>
              <a:rPr lang="en-US" sz="1600" dirty="0"/>
              <a:t>Special Revenue Funds contain the proceeds from a specific source and are required by law or regulation to be accounted for separately and used for specific purpose.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066FEBF7-5A3B-FA93-D9D6-208D3302153A}"/>
              </a:ext>
            </a:extLst>
          </p:cNvPr>
          <p:cNvSpPr txBox="1"/>
          <p:nvPr/>
        </p:nvSpPr>
        <p:spPr>
          <a:xfrm>
            <a:off x="2303928" y="4231340"/>
            <a:ext cx="8749553"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4">
                    <a:lumMod val="75000"/>
                  </a:schemeClr>
                </a:solidFill>
              </a:rPr>
              <a:t>City Councils should have policies or plans for the expenditures of these funds.</a:t>
            </a:r>
          </a:p>
          <a:p>
            <a:pPr marL="285750" indent="-285750">
              <a:buFont typeface="Arial" panose="020B0604020202020204" pitchFamily="34" charset="0"/>
              <a:buChar char="•"/>
            </a:pPr>
            <a:r>
              <a:rPr lang="en-US" dirty="0">
                <a:solidFill>
                  <a:schemeClr val="accent4">
                    <a:lumMod val="75000"/>
                  </a:schemeClr>
                </a:solidFill>
              </a:rPr>
              <a:t>As these funds grow in annual collections, try to identify new ways to spend or save those funds.  </a:t>
            </a:r>
          </a:p>
          <a:p>
            <a:pPr marL="285750" indent="-285750">
              <a:buFont typeface="Arial" panose="020B0604020202020204" pitchFamily="34" charset="0"/>
              <a:buChar char="•"/>
            </a:pPr>
            <a:endParaRPr lang="en-US" dirty="0">
              <a:solidFill>
                <a:schemeClr val="accent4">
                  <a:lumMod val="75000"/>
                </a:schemeClr>
              </a:solidFill>
            </a:endParaRPr>
          </a:p>
          <a:p>
            <a:endParaRPr lang="en-US" dirty="0"/>
          </a:p>
        </p:txBody>
      </p:sp>
    </p:spTree>
    <p:extLst>
      <p:ext uri="{BB962C8B-B14F-4D97-AF65-F5344CB8AC3E}">
        <p14:creationId xmlns:p14="http://schemas.microsoft.com/office/powerpoint/2010/main" val="16350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4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4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5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2" name="Title 1">
            <a:extLst>
              <a:ext uri="{FF2B5EF4-FFF2-40B4-BE49-F238E27FC236}">
                <a16:creationId xmlns:a16="http://schemas.microsoft.com/office/drawing/2014/main" id="{457FCB08-8722-7986-4A7A-18AD59BD5DB4}"/>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CASH BALANCES</a:t>
            </a:r>
          </a:p>
        </p:txBody>
      </p:sp>
    </p:spTree>
    <p:extLst>
      <p:ext uri="{BB962C8B-B14F-4D97-AF65-F5344CB8AC3E}">
        <p14:creationId xmlns:p14="http://schemas.microsoft.com/office/powerpoint/2010/main" val="25441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9A3D-F286-FFBB-1AEF-253D7D27C825}"/>
              </a:ext>
            </a:extLst>
          </p:cNvPr>
          <p:cNvSpPr>
            <a:spLocks noGrp="1"/>
          </p:cNvSpPr>
          <p:nvPr>
            <p:ph type="title"/>
          </p:nvPr>
        </p:nvSpPr>
        <p:spPr/>
        <p:txBody>
          <a:bodyPr/>
          <a:lstStyle/>
          <a:p>
            <a:r>
              <a:rPr lang="en-US" dirty="0"/>
              <a:t>BEST PRACTICES FOR CASH BALANCES</a:t>
            </a:r>
          </a:p>
        </p:txBody>
      </p:sp>
      <p:sp>
        <p:nvSpPr>
          <p:cNvPr id="3" name="Content Placeholder 2">
            <a:extLst>
              <a:ext uri="{FF2B5EF4-FFF2-40B4-BE49-F238E27FC236}">
                <a16:creationId xmlns:a16="http://schemas.microsoft.com/office/drawing/2014/main" id="{DC299994-B07B-631F-B14E-209416E81F8D}"/>
              </a:ext>
            </a:extLst>
          </p:cNvPr>
          <p:cNvSpPr>
            <a:spLocks noGrp="1"/>
          </p:cNvSpPr>
          <p:nvPr>
            <p:ph idx="1"/>
          </p:nvPr>
        </p:nvSpPr>
        <p:spPr>
          <a:xfrm>
            <a:off x="2589212" y="2133599"/>
            <a:ext cx="8915400" cy="4211595"/>
          </a:xfrm>
        </p:spPr>
        <p:txBody>
          <a:bodyPr>
            <a:normAutofit lnSpcReduction="10000"/>
          </a:bodyPr>
          <a:lstStyle/>
          <a:p>
            <a:r>
              <a:rPr lang="en-US" dirty="0"/>
              <a:t>Review and compare cash balances on June 30 of each year</a:t>
            </a:r>
          </a:p>
          <a:p>
            <a:r>
              <a:rPr lang="en-US" dirty="0"/>
              <a:t>Set fund balance policies for annual carry over amounts or year end amounts</a:t>
            </a:r>
          </a:p>
          <a:p>
            <a:r>
              <a:rPr lang="en-US" dirty="0"/>
              <a:t>Good Practice</a:t>
            </a:r>
          </a:p>
          <a:p>
            <a:pPr lvl="1"/>
            <a:r>
              <a:rPr lang="en-US" dirty="0"/>
              <a:t>At fiscal year end have between 25-100% of annual revenues as an ending cash balance.</a:t>
            </a:r>
          </a:p>
          <a:p>
            <a:pPr lvl="1"/>
            <a:r>
              <a:rPr lang="en-US" dirty="0"/>
              <a:t>Smaller communities may need closer to 100%, while larger communities maybe closer to the 25-50% range.</a:t>
            </a:r>
          </a:p>
          <a:p>
            <a:r>
              <a:rPr lang="en-US" dirty="0"/>
              <a:t>Provide Council with monthly/quarterly updates to cash balances</a:t>
            </a:r>
          </a:p>
          <a:p>
            <a:r>
              <a:rPr lang="en-US" dirty="0"/>
              <a:t>Build up cash balances to be spent on “capital projects/purchases” </a:t>
            </a:r>
          </a:p>
          <a:p>
            <a:r>
              <a:rPr lang="en-US" dirty="0"/>
              <a:t>Avoid spending cash balances on operational costs</a:t>
            </a:r>
          </a:p>
          <a:p>
            <a:r>
              <a:rPr lang="en-US" dirty="0"/>
              <a:t>Ladder investments to different sources of money within the City are becoming available at different times of the year.</a:t>
            </a:r>
          </a:p>
        </p:txBody>
      </p:sp>
    </p:spTree>
    <p:extLst>
      <p:ext uri="{BB962C8B-B14F-4D97-AF65-F5344CB8AC3E}">
        <p14:creationId xmlns:p14="http://schemas.microsoft.com/office/powerpoint/2010/main" val="35794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575B-F7EF-6720-A253-827D17F47FCA}"/>
              </a:ext>
            </a:extLst>
          </p:cNvPr>
          <p:cNvSpPr>
            <a:spLocks noGrp="1"/>
          </p:cNvSpPr>
          <p:nvPr>
            <p:ph type="title"/>
          </p:nvPr>
        </p:nvSpPr>
        <p:spPr/>
        <p:txBody>
          <a:bodyPr/>
          <a:lstStyle/>
          <a:p>
            <a:r>
              <a:rPr lang="en-US" b="1" dirty="0"/>
              <a:t>AGENDA</a:t>
            </a:r>
          </a:p>
        </p:txBody>
      </p:sp>
      <p:sp>
        <p:nvSpPr>
          <p:cNvPr id="4" name="Text Placeholder 3">
            <a:extLst>
              <a:ext uri="{FF2B5EF4-FFF2-40B4-BE49-F238E27FC236}">
                <a16:creationId xmlns:a16="http://schemas.microsoft.com/office/drawing/2014/main" id="{84C12596-3CF3-9C1B-7F6E-458F1D7CA8DC}"/>
              </a:ext>
            </a:extLst>
          </p:cNvPr>
          <p:cNvSpPr>
            <a:spLocks noGrp="1"/>
          </p:cNvSpPr>
          <p:nvPr>
            <p:ph type="body" sz="half" idx="2"/>
          </p:nvPr>
        </p:nvSpPr>
        <p:spPr/>
        <p:txBody>
          <a:bodyPr>
            <a:normAutofit/>
          </a:bodyPr>
          <a:lstStyle/>
          <a:p>
            <a:r>
              <a:rPr lang="en-US" sz="1800" b="1" dirty="0"/>
              <a:t>Introduction</a:t>
            </a:r>
          </a:p>
          <a:p>
            <a:endParaRPr lang="en-US" sz="1800" b="1" dirty="0"/>
          </a:p>
          <a:p>
            <a:r>
              <a:rPr lang="en-US" sz="1800" b="1" dirty="0"/>
              <a:t>General City Finance Overview</a:t>
            </a:r>
          </a:p>
          <a:p>
            <a:endParaRPr lang="en-US" sz="1800" b="1" dirty="0"/>
          </a:p>
          <a:p>
            <a:r>
              <a:rPr lang="en-US" sz="1800" b="1" dirty="0"/>
              <a:t>Budget Constraints</a:t>
            </a:r>
          </a:p>
          <a:p>
            <a:endParaRPr lang="en-US" sz="1800" b="1" dirty="0"/>
          </a:p>
          <a:p>
            <a:r>
              <a:rPr lang="en-US" sz="1800" b="1" dirty="0"/>
              <a:t>Enterprise Funds</a:t>
            </a:r>
          </a:p>
          <a:p>
            <a:endParaRPr lang="en-US" sz="1800" b="1" dirty="0"/>
          </a:p>
          <a:p>
            <a:r>
              <a:rPr lang="en-US" sz="1800" b="1" dirty="0"/>
              <a:t>Cash Balances</a:t>
            </a:r>
          </a:p>
          <a:p>
            <a:endParaRPr lang="en-US" sz="1800" b="1" dirty="0"/>
          </a:p>
          <a:p>
            <a:endParaRPr lang="en-US" sz="1800" b="1" dirty="0"/>
          </a:p>
          <a:p>
            <a:endParaRPr lang="en-US" dirty="0"/>
          </a:p>
        </p:txBody>
      </p:sp>
      <p:pic>
        <p:nvPicPr>
          <p:cNvPr id="10" name="Content Placeholder 9" descr="A black umbrella over a piggybank">
            <a:extLst>
              <a:ext uri="{FF2B5EF4-FFF2-40B4-BE49-F238E27FC236}">
                <a16:creationId xmlns:a16="http://schemas.microsoft.com/office/drawing/2014/main" id="{6ED7642F-8AF3-9D70-C598-5DC8A9BC98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066188"/>
            <a:ext cx="5181600" cy="4174762"/>
          </a:xfrm>
        </p:spPr>
      </p:pic>
    </p:spTree>
    <p:extLst>
      <p:ext uri="{BB962C8B-B14F-4D97-AF65-F5344CB8AC3E}">
        <p14:creationId xmlns:p14="http://schemas.microsoft.com/office/powerpoint/2010/main" val="262940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80A2-4A2E-5B8F-4400-7DD8D8D7241B}"/>
              </a:ext>
            </a:extLst>
          </p:cNvPr>
          <p:cNvSpPr>
            <a:spLocks noGrp="1"/>
          </p:cNvSpPr>
          <p:nvPr>
            <p:ph type="title"/>
          </p:nvPr>
        </p:nvSpPr>
        <p:spPr/>
        <p:txBody>
          <a:bodyPr/>
          <a:lstStyle/>
          <a:p>
            <a:r>
              <a:rPr lang="en-US" dirty="0"/>
              <a:t>Comments I hear…</a:t>
            </a:r>
          </a:p>
        </p:txBody>
      </p:sp>
      <p:sp>
        <p:nvSpPr>
          <p:cNvPr id="3" name="Content Placeholder 2">
            <a:extLst>
              <a:ext uri="{FF2B5EF4-FFF2-40B4-BE49-F238E27FC236}">
                <a16:creationId xmlns:a16="http://schemas.microsoft.com/office/drawing/2014/main" id="{BE969F9F-6A78-E0C7-5946-F38C8488BE04}"/>
              </a:ext>
            </a:extLst>
          </p:cNvPr>
          <p:cNvSpPr>
            <a:spLocks noGrp="1"/>
          </p:cNvSpPr>
          <p:nvPr>
            <p:ph idx="1"/>
          </p:nvPr>
        </p:nvSpPr>
        <p:spPr>
          <a:xfrm>
            <a:off x="2589212" y="1575486"/>
            <a:ext cx="8915400" cy="4930346"/>
          </a:xfrm>
        </p:spPr>
        <p:txBody>
          <a:bodyPr>
            <a:normAutofit/>
          </a:bodyPr>
          <a:lstStyle/>
          <a:p>
            <a:r>
              <a:rPr lang="en-US" dirty="0"/>
              <a:t>We budgeted for a new skid loader, the old one is still working great, we don’t have to have one this year.</a:t>
            </a:r>
          </a:p>
          <a:p>
            <a:pPr lvl="1"/>
            <a:r>
              <a:rPr lang="en-US" dirty="0"/>
              <a:t>R:  Don’t just spend because the budget said so.  If you under spend the budget expenses that creates cash balance and cash carries over, so you can add it to your budget next year or budget to use cash next year.</a:t>
            </a:r>
          </a:p>
          <a:p>
            <a:pPr marL="285750" lvl="1"/>
            <a:r>
              <a:rPr lang="en-US" sz="1800" dirty="0"/>
              <a:t>We continue to draw general fund balance down annually to pay operational expenses for running the city.</a:t>
            </a:r>
          </a:p>
          <a:p>
            <a:pPr marL="685800" lvl="2"/>
            <a:r>
              <a:rPr lang="en-US" sz="1600" dirty="0"/>
              <a:t>R:	 Attempt to lessen operational costs, or look to share certain costs amongst utility funds if those operational costs can be partially attributable</a:t>
            </a:r>
          </a:p>
          <a:p>
            <a:pPr marL="228600" lvl="2"/>
            <a:r>
              <a:rPr lang="en-US" sz="1800" dirty="0"/>
              <a:t>We know we have a new water tower project that is coming in 3 years, but the Council wants to wait to raise water rates until they have an exact cost.</a:t>
            </a:r>
          </a:p>
          <a:p>
            <a:pPr marL="685800" lvl="3"/>
            <a:r>
              <a:rPr lang="en-US" sz="1600"/>
              <a:t>R:  Raising </a:t>
            </a:r>
            <a:r>
              <a:rPr lang="en-US" sz="1600" dirty="0"/>
              <a:t>rates now, even if just part of what you expect you will need, will generate more cash balance, which is not being used yet.  At the time of the project if you are $100,000 ahead in cash balance that is less money you need to borrow and repay</a:t>
            </a:r>
          </a:p>
        </p:txBody>
      </p:sp>
    </p:spTree>
    <p:extLst>
      <p:ext uri="{BB962C8B-B14F-4D97-AF65-F5344CB8AC3E}">
        <p14:creationId xmlns:p14="http://schemas.microsoft.com/office/powerpoint/2010/main" val="246353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BC6584-00BE-BEA3-AEB7-6E2785DB9D21}"/>
              </a:ext>
            </a:extLst>
          </p:cNvPr>
          <p:cNvSpPr txBox="1"/>
          <p:nvPr/>
        </p:nvSpPr>
        <p:spPr>
          <a:xfrm>
            <a:off x="2474259" y="2187388"/>
            <a:ext cx="8462682" cy="3662541"/>
          </a:xfrm>
          <a:prstGeom prst="rect">
            <a:avLst/>
          </a:prstGeom>
          <a:noFill/>
        </p:spPr>
        <p:txBody>
          <a:bodyPr wrap="square" rtlCol="0">
            <a:spAutoFit/>
          </a:bodyPr>
          <a:lstStyle/>
          <a:p>
            <a:pPr algn="ctr"/>
            <a:r>
              <a:rPr lang="en-US" sz="7200" dirty="0">
                <a:solidFill>
                  <a:schemeClr val="bg1">
                    <a:lumMod val="95000"/>
                  </a:schemeClr>
                </a:solidFill>
              </a:rPr>
              <a:t>QUESTIONS?</a:t>
            </a:r>
          </a:p>
          <a:p>
            <a:pPr algn="ctr"/>
            <a:endParaRPr lang="en-US" sz="3200" dirty="0">
              <a:solidFill>
                <a:schemeClr val="bg1">
                  <a:lumMod val="95000"/>
                </a:schemeClr>
              </a:solidFill>
            </a:endParaRPr>
          </a:p>
          <a:p>
            <a:pPr algn="ctr"/>
            <a:r>
              <a:rPr lang="en-US" sz="3200" dirty="0">
                <a:solidFill>
                  <a:schemeClr val="bg1">
                    <a:lumMod val="95000"/>
                  </a:schemeClr>
                </a:solidFill>
              </a:rPr>
              <a:t>Maggie Burger:</a:t>
            </a:r>
          </a:p>
          <a:p>
            <a:pPr algn="ctr"/>
            <a:r>
              <a:rPr lang="en-US" sz="3200" dirty="0">
                <a:solidFill>
                  <a:schemeClr val="bg1">
                    <a:lumMod val="95000"/>
                  </a:schemeClr>
                </a:solidFill>
              </a:rPr>
              <a:t>319.291.2077 OFFICE</a:t>
            </a:r>
          </a:p>
          <a:p>
            <a:pPr algn="ctr"/>
            <a:r>
              <a:rPr lang="en-US" sz="3200" dirty="0">
                <a:solidFill>
                  <a:schemeClr val="bg1">
                    <a:lumMod val="95000"/>
                  </a:schemeClr>
                </a:solidFill>
              </a:rPr>
              <a:t>563.920.1145 MOBILE </a:t>
            </a:r>
            <a:r>
              <a:rPr lang="en-US" sz="3200" dirty="0">
                <a:solidFill>
                  <a:schemeClr val="bg1">
                    <a:lumMod val="95000"/>
                  </a:schemeClr>
                </a:solidFill>
                <a:hlinkClick r:id="rId2"/>
              </a:rPr>
              <a:t>mburger@speerfinancial.com</a:t>
            </a:r>
            <a:r>
              <a:rPr lang="en-US" sz="3200" dirty="0">
                <a:solidFill>
                  <a:schemeClr val="bg1">
                    <a:lumMod val="95000"/>
                  </a:schemeClr>
                </a:solidFill>
              </a:rPr>
              <a:t> </a:t>
            </a:r>
          </a:p>
        </p:txBody>
      </p:sp>
    </p:spTree>
    <p:extLst>
      <p:ext uri="{BB962C8B-B14F-4D97-AF65-F5344CB8AC3E}">
        <p14:creationId xmlns:p14="http://schemas.microsoft.com/office/powerpoint/2010/main" val="161191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4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4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5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2" name="Title 1">
            <a:extLst>
              <a:ext uri="{FF2B5EF4-FFF2-40B4-BE49-F238E27FC236}">
                <a16:creationId xmlns:a16="http://schemas.microsoft.com/office/drawing/2014/main" id="{457FCB08-8722-7986-4A7A-18AD59BD5DB4}"/>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CAPITAL IMPROVEMENT PLANNING (CIP)</a:t>
            </a:r>
          </a:p>
        </p:txBody>
      </p:sp>
    </p:spTree>
    <p:extLst>
      <p:ext uri="{BB962C8B-B14F-4D97-AF65-F5344CB8AC3E}">
        <p14:creationId xmlns:p14="http://schemas.microsoft.com/office/powerpoint/2010/main" val="265016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eople working on ideas">
            <a:extLst>
              <a:ext uri="{FF2B5EF4-FFF2-40B4-BE49-F238E27FC236}">
                <a16:creationId xmlns:a16="http://schemas.microsoft.com/office/drawing/2014/main" id="{0D2C012E-3C56-75E3-2812-0E5E02424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012" y="643467"/>
            <a:ext cx="3882774" cy="2543217"/>
          </a:xfrm>
          <a:prstGeom prst="rect">
            <a:avLst/>
          </a:prstGeom>
        </p:spPr>
      </p:pic>
      <p:cxnSp>
        <p:nvCxnSpPr>
          <p:cNvPr id="14"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wall covered with sticky notes.">
            <a:extLst>
              <a:ext uri="{FF2B5EF4-FFF2-40B4-BE49-F238E27FC236}">
                <a16:creationId xmlns:a16="http://schemas.microsoft.com/office/drawing/2014/main" id="{33DDD8C2-98B4-0EAA-107D-65D57B474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803" y="643467"/>
            <a:ext cx="4101966" cy="254321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Top view of a calendar with a red pen on top">
            <a:extLst>
              <a:ext uri="{FF2B5EF4-FFF2-40B4-BE49-F238E27FC236}">
                <a16:creationId xmlns:a16="http://schemas.microsoft.com/office/drawing/2014/main" id="{8CD04CE2-439A-8F02-1AFF-2E8B075FF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382" y="3671316"/>
            <a:ext cx="3872035" cy="2545862"/>
          </a:xfrm>
          <a:prstGeom prst="rect">
            <a:avLst/>
          </a:prstGeom>
        </p:spPr>
      </p:pic>
      <p:pic>
        <p:nvPicPr>
          <p:cNvPr id="7" name="Picture 6" descr="Crumpled paper light bulb">
            <a:extLst>
              <a:ext uri="{FF2B5EF4-FFF2-40B4-BE49-F238E27FC236}">
                <a16:creationId xmlns:a16="http://schemas.microsoft.com/office/drawing/2014/main" id="{6540EF20-A103-91FC-6091-407E110F2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075" y="3671316"/>
            <a:ext cx="3825421" cy="2553469"/>
          </a:xfrm>
          <a:prstGeom prst="rect">
            <a:avLst/>
          </a:prstGeom>
        </p:spPr>
      </p:pic>
    </p:spTree>
    <p:extLst>
      <p:ext uri="{BB962C8B-B14F-4D97-AF65-F5344CB8AC3E}">
        <p14:creationId xmlns:p14="http://schemas.microsoft.com/office/powerpoint/2010/main" val="141136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B7EC-73FE-904F-39FF-D2F745F16EFF}"/>
              </a:ext>
            </a:extLst>
          </p:cNvPr>
          <p:cNvSpPr>
            <a:spLocks noGrp="1"/>
          </p:cNvSpPr>
          <p:nvPr>
            <p:ph type="title"/>
          </p:nvPr>
        </p:nvSpPr>
        <p:spPr/>
        <p:txBody>
          <a:bodyPr>
            <a:prstTxWarp prst="textDeflate">
              <a:avLst/>
            </a:prstTxWarp>
          </a:bodyPr>
          <a:lstStyle/>
          <a:p>
            <a:r>
              <a:rPr lang="en-US" dirty="0">
                <a:solidFill>
                  <a:schemeClr val="accent1">
                    <a:lumMod val="75000"/>
                  </a:schemeClr>
                </a:solidFill>
              </a:rPr>
              <a:t>PLAN				</a:t>
            </a:r>
            <a:r>
              <a:rPr lang="en-US" dirty="0">
                <a:solidFill>
                  <a:srgbClr val="FFC000"/>
                </a:solidFill>
              </a:rPr>
              <a:t>PLAN</a:t>
            </a:r>
            <a:br>
              <a:rPr lang="en-US" dirty="0"/>
            </a:br>
            <a:r>
              <a:rPr lang="en-US" dirty="0"/>
              <a:t>									</a:t>
            </a:r>
            <a:r>
              <a:rPr lang="en-US" dirty="0">
                <a:solidFill>
                  <a:srgbClr val="7030A0"/>
                </a:solidFill>
              </a:rPr>
              <a:t>PLAN</a:t>
            </a:r>
            <a:br>
              <a:rPr lang="en-US" dirty="0"/>
            </a:br>
            <a:r>
              <a:rPr lang="en-US" dirty="0" err="1">
                <a:solidFill>
                  <a:schemeClr val="accent3">
                    <a:lumMod val="60000"/>
                    <a:lumOff val="40000"/>
                  </a:schemeClr>
                </a:solidFill>
              </a:rPr>
              <a:t>PLAN</a:t>
            </a:r>
            <a:r>
              <a:rPr lang="en-US" dirty="0">
                <a:solidFill>
                  <a:schemeClr val="accent3">
                    <a:lumMod val="60000"/>
                    <a:lumOff val="40000"/>
                  </a:schemeClr>
                </a:solidFill>
              </a:rPr>
              <a:t>					</a:t>
            </a:r>
            <a:r>
              <a:rPr lang="en-US" dirty="0">
                <a:solidFill>
                  <a:schemeClr val="accent5">
                    <a:lumMod val="75000"/>
                  </a:schemeClr>
                </a:solidFill>
              </a:rPr>
              <a:t>PLAN</a:t>
            </a:r>
          </a:p>
        </p:txBody>
      </p:sp>
      <p:sp>
        <p:nvSpPr>
          <p:cNvPr id="3" name="Text Placeholder 2">
            <a:extLst>
              <a:ext uri="{FF2B5EF4-FFF2-40B4-BE49-F238E27FC236}">
                <a16:creationId xmlns:a16="http://schemas.microsoft.com/office/drawing/2014/main" id="{7D446281-0EF0-C5BA-BD8C-254E092183A6}"/>
              </a:ext>
            </a:extLst>
          </p:cNvPr>
          <p:cNvSpPr>
            <a:spLocks noGrp="1"/>
          </p:cNvSpPr>
          <p:nvPr>
            <p:ph type="body" idx="1"/>
          </p:nvPr>
        </p:nvSpPr>
        <p:spPr/>
        <p:txBody>
          <a:bodyPr/>
          <a:lstStyle/>
          <a:p>
            <a:pPr algn="ctr"/>
            <a:r>
              <a:rPr lang="en-US" dirty="0"/>
              <a:t>Capital Improvement Planning can be one of the best tools a City can use when confronting shrinking budgets and revenues.</a:t>
            </a:r>
          </a:p>
          <a:p>
            <a:endParaRPr lang="en-US" dirty="0"/>
          </a:p>
        </p:txBody>
      </p:sp>
      <p:sp>
        <p:nvSpPr>
          <p:cNvPr id="4" name="Rectangle 3">
            <a:extLst>
              <a:ext uri="{FF2B5EF4-FFF2-40B4-BE49-F238E27FC236}">
                <a16:creationId xmlns:a16="http://schemas.microsoft.com/office/drawing/2014/main" id="{F54D7D6D-26D6-BEC2-33A4-FFFF901B2D74}"/>
              </a:ext>
            </a:extLst>
          </p:cNvPr>
          <p:cNvSpPr/>
          <p:nvPr/>
        </p:nvSpPr>
        <p:spPr>
          <a:xfrm>
            <a:off x="4562403" y="1801905"/>
            <a:ext cx="3335503"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PLAN</a:t>
            </a:r>
          </a:p>
        </p:txBody>
      </p:sp>
    </p:spTree>
    <p:extLst>
      <p:ext uri="{BB962C8B-B14F-4D97-AF65-F5344CB8AC3E}">
        <p14:creationId xmlns:p14="http://schemas.microsoft.com/office/powerpoint/2010/main" val="2231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078B-F8FE-3F9C-E9F6-3298FBC0CDC0}"/>
              </a:ext>
            </a:extLst>
          </p:cNvPr>
          <p:cNvSpPr>
            <a:spLocks noGrp="1"/>
          </p:cNvSpPr>
          <p:nvPr>
            <p:ph type="title"/>
          </p:nvPr>
        </p:nvSpPr>
        <p:spPr/>
        <p:txBody>
          <a:bodyPr/>
          <a:lstStyle/>
          <a:p>
            <a:r>
              <a:rPr lang="en-US" dirty="0"/>
              <a:t>Simple Capital Improvement Planning (CIP)</a:t>
            </a:r>
          </a:p>
        </p:txBody>
      </p:sp>
      <p:sp>
        <p:nvSpPr>
          <p:cNvPr id="3" name="Content Placeholder 2">
            <a:extLst>
              <a:ext uri="{FF2B5EF4-FFF2-40B4-BE49-F238E27FC236}">
                <a16:creationId xmlns:a16="http://schemas.microsoft.com/office/drawing/2014/main" id="{2304204D-045D-5A0B-14BE-9B1621E7340D}"/>
              </a:ext>
            </a:extLst>
          </p:cNvPr>
          <p:cNvSpPr>
            <a:spLocks noGrp="1"/>
          </p:cNvSpPr>
          <p:nvPr>
            <p:ph sz="half" idx="1"/>
          </p:nvPr>
        </p:nvSpPr>
        <p:spPr/>
        <p:txBody>
          <a:bodyPr/>
          <a:lstStyle/>
          <a:p>
            <a:r>
              <a:rPr lang="en-US" dirty="0"/>
              <a:t>Hold meetings with Council, Departments and Citizens</a:t>
            </a:r>
          </a:p>
          <a:p>
            <a:r>
              <a:rPr lang="en-US" dirty="0"/>
              <a:t>Make List of three categories</a:t>
            </a:r>
          </a:p>
          <a:p>
            <a:pPr lvl="1"/>
            <a:r>
              <a:rPr lang="en-US" dirty="0"/>
              <a:t>Immediate Needs</a:t>
            </a:r>
          </a:p>
          <a:p>
            <a:pPr lvl="1"/>
            <a:r>
              <a:rPr lang="en-US" dirty="0"/>
              <a:t>Future Needs</a:t>
            </a:r>
          </a:p>
          <a:p>
            <a:pPr lvl="1"/>
            <a:r>
              <a:rPr lang="en-US" dirty="0"/>
              <a:t>Wants/Wishes</a:t>
            </a:r>
          </a:p>
          <a:p>
            <a:r>
              <a:rPr lang="en-US" dirty="0"/>
              <a:t>Work through the lists </a:t>
            </a:r>
          </a:p>
          <a:p>
            <a:pPr lvl="1"/>
            <a:r>
              <a:rPr lang="en-US" dirty="0"/>
              <a:t>Now </a:t>
            </a:r>
          </a:p>
          <a:p>
            <a:pPr lvl="1"/>
            <a:r>
              <a:rPr lang="en-US" dirty="0"/>
              <a:t>Future</a:t>
            </a:r>
          </a:p>
          <a:p>
            <a:r>
              <a:rPr lang="en-US" dirty="0"/>
              <a:t>Set a plan for 3-5 years</a:t>
            </a:r>
          </a:p>
          <a:p>
            <a:endParaRPr lang="en-US" dirty="0"/>
          </a:p>
        </p:txBody>
      </p:sp>
      <p:sp>
        <p:nvSpPr>
          <p:cNvPr id="4" name="Content Placeholder 3">
            <a:extLst>
              <a:ext uri="{FF2B5EF4-FFF2-40B4-BE49-F238E27FC236}">
                <a16:creationId xmlns:a16="http://schemas.microsoft.com/office/drawing/2014/main" id="{F4931227-705A-C477-E477-4411F957E8B9}"/>
              </a:ext>
            </a:extLst>
          </p:cNvPr>
          <p:cNvSpPr>
            <a:spLocks noGrp="1"/>
          </p:cNvSpPr>
          <p:nvPr>
            <p:ph sz="half" idx="2"/>
          </p:nvPr>
        </p:nvSpPr>
        <p:spPr/>
        <p:txBody>
          <a:bodyPr/>
          <a:lstStyle/>
          <a:p>
            <a:r>
              <a:rPr lang="en-US" dirty="0"/>
              <a:t>Identify the funding sources, which might slim down the wants/wishes lists</a:t>
            </a:r>
          </a:p>
          <a:p>
            <a:r>
              <a:rPr lang="en-US" dirty="0"/>
              <a:t>This should outline cash and borrowing needs</a:t>
            </a:r>
          </a:p>
          <a:p>
            <a:r>
              <a:rPr lang="en-US" dirty="0"/>
              <a:t>This plan has to be reviewed annually, adjusted for projects completed, moved to a different year or added to the plan</a:t>
            </a:r>
          </a:p>
          <a:p>
            <a:r>
              <a:rPr lang="en-US" dirty="0"/>
              <a:t>FOLLOW THE PLAN…to the best of your ability</a:t>
            </a:r>
          </a:p>
        </p:txBody>
      </p:sp>
      <p:sp>
        <p:nvSpPr>
          <p:cNvPr id="5" name="TextBox 4">
            <a:extLst>
              <a:ext uri="{FF2B5EF4-FFF2-40B4-BE49-F238E27FC236}">
                <a16:creationId xmlns:a16="http://schemas.microsoft.com/office/drawing/2014/main" id="{20FA8A84-2C47-5F46-B57E-81617C813908}"/>
              </a:ext>
            </a:extLst>
          </p:cNvPr>
          <p:cNvSpPr txBox="1"/>
          <p:nvPr/>
        </p:nvSpPr>
        <p:spPr>
          <a:xfrm>
            <a:off x="2110902" y="6060332"/>
            <a:ext cx="9393709" cy="646331"/>
          </a:xfrm>
          <a:prstGeom prst="rect">
            <a:avLst/>
          </a:prstGeom>
          <a:noFill/>
        </p:spPr>
        <p:txBody>
          <a:bodyPr wrap="square" rtlCol="0">
            <a:spAutoFit/>
          </a:bodyPr>
          <a:lstStyle/>
          <a:p>
            <a:pPr algn="ctr"/>
            <a:r>
              <a:rPr lang="en-US" dirty="0"/>
              <a:t>There are private companies, COGs and local Colleges/Universities that can assist you with capital improvement plans</a:t>
            </a:r>
          </a:p>
        </p:txBody>
      </p:sp>
    </p:spTree>
    <p:extLst>
      <p:ext uri="{BB962C8B-B14F-4D97-AF65-F5344CB8AC3E}">
        <p14:creationId xmlns:p14="http://schemas.microsoft.com/office/powerpoint/2010/main" val="2572701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A22FA-2DAC-5C05-7ADB-1452E7C2C047}"/>
              </a:ext>
            </a:extLst>
          </p:cNvPr>
          <p:cNvSpPr>
            <a:spLocks noGrp="1"/>
          </p:cNvSpPr>
          <p:nvPr>
            <p:ph type="title"/>
          </p:nvPr>
        </p:nvSpPr>
        <p:spPr>
          <a:xfrm>
            <a:off x="649224" y="645106"/>
            <a:ext cx="3650279" cy="1259894"/>
          </a:xfrm>
        </p:spPr>
        <p:txBody>
          <a:bodyPr>
            <a:normAutofit/>
          </a:bodyPr>
          <a:lstStyle/>
          <a:p>
            <a:r>
              <a:rPr lang="en-US" sz="3300" dirty="0"/>
              <a:t>Urbana/ECICOG Case Study  </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BD5CA4B-78B3-8693-F8CB-440DE5F17EA2}"/>
              </a:ext>
            </a:extLst>
          </p:cNvPr>
          <p:cNvSpPr>
            <a:spLocks noGrp="1"/>
          </p:cNvSpPr>
          <p:nvPr>
            <p:ph idx="1"/>
          </p:nvPr>
        </p:nvSpPr>
        <p:spPr>
          <a:xfrm>
            <a:off x="649225" y="2133600"/>
            <a:ext cx="3650278" cy="3759253"/>
          </a:xfrm>
        </p:spPr>
        <p:txBody>
          <a:bodyPr>
            <a:normAutofit/>
          </a:bodyPr>
          <a:lstStyle/>
          <a:p>
            <a:r>
              <a:rPr lang="en-US" b="1" dirty="0">
                <a:hlinkClick r:id="rId2"/>
              </a:rPr>
              <a:t>https://acrobat.adobe.com/id/urn:aaid:sc:US:8996954a-0042-44d8-b138-1927824a77d9?viewer%21megaVerb=group-discover</a:t>
            </a:r>
            <a:endParaRPr lang="en-US" b="1" dirty="0"/>
          </a:p>
          <a:p>
            <a:endParaRPr lang="en-US" dirty="0"/>
          </a:p>
        </p:txBody>
      </p:sp>
      <p:pic>
        <p:nvPicPr>
          <p:cNvPr id="5" name="Picture 4">
            <a:extLst>
              <a:ext uri="{FF2B5EF4-FFF2-40B4-BE49-F238E27FC236}">
                <a16:creationId xmlns:a16="http://schemas.microsoft.com/office/drawing/2014/main" id="{6A4F5609-D453-ABB4-DB86-CDEF992B258F}"/>
              </a:ext>
            </a:extLst>
          </p:cNvPr>
          <p:cNvPicPr>
            <a:picLocks noChangeAspect="1"/>
          </p:cNvPicPr>
          <p:nvPr/>
        </p:nvPicPr>
        <p:blipFill>
          <a:blip r:embed="rId3"/>
          <a:stretch>
            <a:fillRect/>
          </a:stretch>
        </p:blipFill>
        <p:spPr>
          <a:xfrm>
            <a:off x="4696478" y="640080"/>
            <a:ext cx="6799706" cy="5252773"/>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564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3337-48C3-C909-081F-87915CC83EA6}"/>
              </a:ext>
            </a:extLst>
          </p:cNvPr>
          <p:cNvSpPr>
            <a:spLocks noGrp="1"/>
          </p:cNvSpPr>
          <p:nvPr>
            <p:ph type="title"/>
          </p:nvPr>
        </p:nvSpPr>
        <p:spPr>
          <a:xfrm>
            <a:off x="2602161" y="689591"/>
            <a:ext cx="8911687" cy="1280890"/>
          </a:xfrm>
        </p:spPr>
        <p:txBody>
          <a:bodyPr/>
          <a:lstStyle/>
          <a:p>
            <a:r>
              <a:rPr lang="en-US" sz="3600" dirty="0"/>
              <a:t>Urbana/ECICOG Case Study </a:t>
            </a:r>
            <a:endParaRPr lang="en-US" dirty="0"/>
          </a:p>
        </p:txBody>
      </p:sp>
      <p:graphicFrame>
        <p:nvGraphicFramePr>
          <p:cNvPr id="4" name="Content Placeholder 3">
            <a:extLst>
              <a:ext uri="{FF2B5EF4-FFF2-40B4-BE49-F238E27FC236}">
                <a16:creationId xmlns:a16="http://schemas.microsoft.com/office/drawing/2014/main" id="{583080AA-567E-4742-B2FE-D9FD0B029682}"/>
              </a:ext>
            </a:extLst>
          </p:cNvPr>
          <p:cNvGraphicFramePr>
            <a:graphicFrameLocks noGrp="1"/>
          </p:cNvGraphicFramePr>
          <p:nvPr>
            <p:ph idx="1"/>
            <p:extLst>
              <p:ext uri="{D42A27DB-BD31-4B8C-83A1-F6EECF244321}">
                <p14:modId xmlns:p14="http://schemas.microsoft.com/office/powerpoint/2010/main" val="3226656804"/>
              </p:ext>
            </p:extLst>
          </p:nvPr>
        </p:nvGraphicFramePr>
        <p:xfrm>
          <a:off x="840509" y="1330036"/>
          <a:ext cx="10954327" cy="522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4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2D88E5-D3BE-B706-9259-2EBC1EB547DA}"/>
              </a:ext>
            </a:extLst>
          </p:cNvPr>
          <p:cNvPicPr>
            <a:picLocks noGrp="1" noChangeAspect="1"/>
          </p:cNvPicPr>
          <p:nvPr>
            <p:ph idx="1"/>
          </p:nvPr>
        </p:nvPicPr>
        <p:blipFill>
          <a:blip r:embed="rId2"/>
          <a:stretch>
            <a:fillRect/>
          </a:stretch>
        </p:blipFill>
        <p:spPr>
          <a:xfrm>
            <a:off x="1827613" y="874207"/>
            <a:ext cx="10028242" cy="5458554"/>
          </a:xfrm>
          <a:prstGeom prst="rect">
            <a:avLst/>
          </a:prstGeom>
        </p:spPr>
      </p:pic>
    </p:spTree>
    <p:extLst>
      <p:ext uri="{BB962C8B-B14F-4D97-AF65-F5344CB8AC3E}">
        <p14:creationId xmlns:p14="http://schemas.microsoft.com/office/powerpoint/2010/main" val="55274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167593" y="1626815"/>
            <a:ext cx="6186207" cy="1204912"/>
          </a:xfrm>
        </p:spPr>
        <p:txBody>
          <a:bodyPr>
            <a:normAutofit/>
          </a:bodyPr>
          <a:lstStyle/>
          <a:p>
            <a:r>
              <a:rPr lang="en-US" dirty="0"/>
              <a:t>MAGGIE BURGER, SR. VP</a:t>
            </a:r>
            <a:br>
              <a:rPr lang="en-US" dirty="0"/>
            </a:br>
            <a:r>
              <a:rPr lang="en-US" sz="2000" dirty="0">
                <a:hlinkClick r:id="rId2"/>
              </a:rPr>
              <a:t>MBURGER@SPEERFINANCIAL.COM</a:t>
            </a:r>
            <a:r>
              <a:rPr lang="en-US" sz="2000" dirty="0"/>
              <a:t> </a:t>
            </a:r>
            <a:endParaRPr lang="en-US" dirty="0"/>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2864223" y="3615950"/>
            <a:ext cx="7642412" cy="2740400"/>
          </a:xfrm>
        </p:spPr>
        <p:txBody>
          <a:bodyPr>
            <a:normAutofit fontScale="92500" lnSpcReduction="10000"/>
          </a:bodyPr>
          <a:lstStyle/>
          <a:p>
            <a:r>
              <a:rPr lang="en-US" dirty="0"/>
              <a:t>Senior Vice President, Director and Owner.</a:t>
            </a:r>
          </a:p>
          <a:p>
            <a:r>
              <a:rPr lang="en-US" dirty="0"/>
              <a:t>Certified Independent Public Municipal Advisor by National Association of Municipal Advisors.</a:t>
            </a:r>
          </a:p>
          <a:p>
            <a:r>
              <a:rPr lang="en-US" dirty="0"/>
              <a:t>Qualified Municipal Advisor Representative (Series 50) and Qualified Municipal Advisor Principal (Series 54) with the Municipal Securities Rulemaking Board  </a:t>
            </a:r>
          </a:p>
          <a:p>
            <a:r>
              <a:rPr lang="en-US" dirty="0"/>
              <a:t>B.A., </a:t>
            </a:r>
            <a:r>
              <a:rPr lang="en-US" dirty="0" err="1"/>
              <a:t>Loras</a:t>
            </a:r>
            <a:r>
              <a:rPr lang="en-US" dirty="0"/>
              <a:t> College, Finance. </a:t>
            </a:r>
          </a:p>
          <a:p>
            <a:r>
              <a:rPr lang="en-US" dirty="0"/>
              <a:t>Been a Speer Financial team member for 19 years</a:t>
            </a:r>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2"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3"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4"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5"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6"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47"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48"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49"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0"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1"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2"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3"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5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n-US"/>
          </a:p>
        </p:txBody>
      </p:sp>
      <p:sp>
        <p:nvSpPr>
          <p:cNvPr id="2" name="Title 1">
            <a:extLst>
              <a:ext uri="{FF2B5EF4-FFF2-40B4-BE49-F238E27FC236}">
                <a16:creationId xmlns:a16="http://schemas.microsoft.com/office/drawing/2014/main" id="{457FCB08-8722-7986-4A7A-18AD59BD5DB4}"/>
              </a:ext>
            </a:extLst>
          </p:cNvPr>
          <p:cNvSpPr>
            <a:spLocks noGrp="1"/>
          </p:cNvSpPr>
          <p:nvPr>
            <p:ph type="title"/>
          </p:nvPr>
        </p:nvSpPr>
        <p:spPr>
          <a:xfrm>
            <a:off x="987215" y="1318590"/>
            <a:ext cx="5102159" cy="4220820"/>
          </a:xfrm>
        </p:spPr>
        <p:txBody>
          <a:bodyPr vert="horz" lIns="91440" tIns="45720" rIns="91440" bIns="45720" rtlCol="0" anchor="ctr">
            <a:normAutofit/>
          </a:bodyPr>
          <a:lstStyle/>
          <a:p>
            <a:r>
              <a:rPr lang="en-US" sz="5400" dirty="0">
                <a:solidFill>
                  <a:srgbClr val="FFFFFF"/>
                </a:solidFill>
              </a:rPr>
              <a:t>GENERAL CITY FINANCE OVERVIEW</a:t>
            </a:r>
          </a:p>
        </p:txBody>
      </p:sp>
    </p:spTree>
    <p:extLst>
      <p:ext uri="{BB962C8B-B14F-4D97-AF65-F5344CB8AC3E}">
        <p14:creationId xmlns:p14="http://schemas.microsoft.com/office/powerpoint/2010/main" val="58359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187C-4446-6500-AC1C-BA8377AF80DE}"/>
              </a:ext>
            </a:extLst>
          </p:cNvPr>
          <p:cNvSpPr>
            <a:spLocks noGrp="1"/>
          </p:cNvSpPr>
          <p:nvPr>
            <p:ph type="title"/>
          </p:nvPr>
        </p:nvSpPr>
        <p:spPr>
          <a:xfrm>
            <a:off x="2123768" y="216621"/>
            <a:ext cx="8911687" cy="1280890"/>
          </a:xfrm>
        </p:spPr>
        <p:txBody>
          <a:bodyPr>
            <a:normAutofit fontScale="90000"/>
          </a:bodyPr>
          <a:lstStyle/>
          <a:p>
            <a:pPr algn="ctr"/>
            <a:r>
              <a:rPr lang="en-US" sz="4200" b="1" dirty="0"/>
              <a:t>HOUSE FILE 718….waiting for the other shoe to drop!!!</a:t>
            </a:r>
          </a:p>
        </p:txBody>
      </p:sp>
      <p:pic>
        <p:nvPicPr>
          <p:cNvPr id="1026" name="Picture 2" descr="Nuclear Bomb Explosion Mushroom Cloud Stock Photo - Download Image Now -  Mushroom Cloud, Exploding, Nuclear Power Station">
            <a:extLst>
              <a:ext uri="{FF2B5EF4-FFF2-40B4-BE49-F238E27FC236}">
                <a16:creationId xmlns:a16="http://schemas.microsoft.com/office/drawing/2014/main" id="{8854A14E-1935-E10B-67A9-FAF09EDC56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5084" y="1497511"/>
            <a:ext cx="6263148" cy="487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62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FE44-4D5E-D560-6B13-01C1E78C8089}"/>
              </a:ext>
            </a:extLst>
          </p:cNvPr>
          <p:cNvSpPr>
            <a:spLocks noGrp="1"/>
          </p:cNvSpPr>
          <p:nvPr>
            <p:ph type="title"/>
          </p:nvPr>
        </p:nvSpPr>
        <p:spPr>
          <a:xfrm>
            <a:off x="3697029" y="446088"/>
            <a:ext cx="6716153" cy="844830"/>
          </a:xfrm>
        </p:spPr>
        <p:txBody>
          <a:bodyPr>
            <a:normAutofit/>
          </a:bodyPr>
          <a:lstStyle/>
          <a:p>
            <a:pPr algn="ctr"/>
            <a:r>
              <a:rPr lang="en-US" sz="3000" b="1" dirty="0"/>
              <a:t>DEBT CAPACITY CALCULATION</a:t>
            </a:r>
          </a:p>
        </p:txBody>
      </p:sp>
      <p:sp>
        <p:nvSpPr>
          <p:cNvPr id="3" name="Content Placeholder 2">
            <a:extLst>
              <a:ext uri="{FF2B5EF4-FFF2-40B4-BE49-F238E27FC236}">
                <a16:creationId xmlns:a16="http://schemas.microsoft.com/office/drawing/2014/main" id="{1B580FE5-98E0-687D-0F28-6F0BD11FF320}"/>
              </a:ext>
            </a:extLst>
          </p:cNvPr>
          <p:cNvSpPr>
            <a:spLocks noGrp="1"/>
          </p:cNvSpPr>
          <p:nvPr>
            <p:ph idx="1"/>
          </p:nvPr>
        </p:nvSpPr>
        <p:spPr>
          <a:xfrm>
            <a:off x="6096000" y="1745203"/>
            <a:ext cx="5608336" cy="3921520"/>
          </a:xfrm>
        </p:spPr>
        <p:txBody>
          <a:bodyPr>
            <a:normAutofit lnSpcReduction="10000"/>
          </a:bodyPr>
          <a:lstStyle/>
          <a:p>
            <a:pPr marL="0" indent="0" algn="ctr">
              <a:buNone/>
            </a:pPr>
            <a:r>
              <a:rPr lang="en-US" dirty="0"/>
              <a:t>100% Valuation</a:t>
            </a:r>
          </a:p>
          <a:p>
            <a:pPr marL="0" indent="0" algn="ctr">
              <a:buNone/>
            </a:pPr>
            <a:r>
              <a:rPr lang="en-US" dirty="0"/>
              <a:t>$109,526,378</a:t>
            </a:r>
          </a:p>
          <a:p>
            <a:pPr marL="0" indent="0" algn="ctr">
              <a:buNone/>
            </a:pPr>
            <a:r>
              <a:rPr lang="en-US" dirty="0"/>
              <a:t>At 5%</a:t>
            </a:r>
          </a:p>
          <a:p>
            <a:pPr marL="0" indent="0" algn="ctr">
              <a:buNone/>
            </a:pPr>
            <a:r>
              <a:rPr lang="en-US" dirty="0"/>
              <a:t>=$5,476,318</a:t>
            </a:r>
          </a:p>
          <a:p>
            <a:pPr marL="0" indent="0" algn="ctr">
              <a:buNone/>
            </a:pPr>
            <a:r>
              <a:rPr lang="en-US" b="1" dirty="0"/>
              <a:t>Total GO outstanding $4,205,000</a:t>
            </a:r>
          </a:p>
          <a:p>
            <a:pPr marL="0" indent="0" algn="ctr">
              <a:buNone/>
            </a:pPr>
            <a:r>
              <a:rPr lang="en-US" b="1" dirty="0"/>
              <a:t>No Rebates outstanding</a:t>
            </a:r>
          </a:p>
          <a:p>
            <a:pPr marL="0" indent="0" algn="ctr">
              <a:buNone/>
            </a:pPr>
            <a:r>
              <a:rPr lang="en-US" dirty="0"/>
              <a:t>Remaining Debt Capacity</a:t>
            </a:r>
          </a:p>
          <a:p>
            <a:pPr marL="0" indent="0" algn="ctr">
              <a:buNone/>
            </a:pPr>
            <a:r>
              <a:rPr lang="en-US" u="sng" dirty="0"/>
              <a:t>=$1,217,318</a:t>
            </a:r>
          </a:p>
          <a:p>
            <a:pPr marL="0" indent="0" algn="ctr">
              <a:buNone/>
            </a:pPr>
            <a:r>
              <a:rPr lang="en-US" dirty="0">
                <a:highlight>
                  <a:srgbClr val="00FF00"/>
                </a:highlight>
              </a:rPr>
              <a:t>Approximately 22.2% Remaining in </a:t>
            </a:r>
          </a:p>
          <a:p>
            <a:pPr marL="0" indent="0" algn="ctr">
              <a:buNone/>
            </a:pPr>
            <a:r>
              <a:rPr lang="en-US" dirty="0">
                <a:highlight>
                  <a:srgbClr val="00FF00"/>
                </a:highlight>
              </a:rPr>
              <a:t>Total Debt Capacity</a:t>
            </a:r>
          </a:p>
        </p:txBody>
      </p:sp>
      <p:sp>
        <p:nvSpPr>
          <p:cNvPr id="4" name="Text Placeholder 3">
            <a:extLst>
              <a:ext uri="{FF2B5EF4-FFF2-40B4-BE49-F238E27FC236}">
                <a16:creationId xmlns:a16="http://schemas.microsoft.com/office/drawing/2014/main" id="{8096ACB0-17E0-C269-0126-2A9EEA9A4DB5}"/>
              </a:ext>
            </a:extLst>
          </p:cNvPr>
          <p:cNvSpPr>
            <a:spLocks noGrp="1"/>
          </p:cNvSpPr>
          <p:nvPr>
            <p:ph type="body" sz="half" idx="2"/>
          </p:nvPr>
        </p:nvSpPr>
        <p:spPr>
          <a:xfrm>
            <a:off x="2114675" y="1745203"/>
            <a:ext cx="3790078" cy="3921521"/>
          </a:xfrm>
        </p:spPr>
        <p:txBody>
          <a:bodyPr/>
          <a:lstStyle/>
          <a:p>
            <a:pPr marL="285750" indent="-285750">
              <a:buFont typeface="Arial" panose="020B0604020202020204" pitchFamily="34" charset="0"/>
              <a:buChar char="•"/>
            </a:pPr>
            <a:r>
              <a:rPr lang="en-US" dirty="0"/>
              <a:t>5% OF 100% Actual Valuation</a:t>
            </a:r>
          </a:p>
          <a:p>
            <a:pPr marL="742950" lvl="1" indent="-285750">
              <a:buFont typeface="Arial" panose="020B0604020202020204" pitchFamily="34" charset="0"/>
              <a:buChar char="•"/>
            </a:pPr>
            <a:r>
              <a:rPr lang="en-US" sz="1600" dirty="0"/>
              <a:t>use military exemption amount</a:t>
            </a:r>
          </a:p>
          <a:p>
            <a:pPr marL="742950" lvl="1" indent="-285750">
              <a:buFont typeface="Arial" panose="020B0604020202020204" pitchFamily="34" charset="0"/>
              <a:buChar char="•"/>
            </a:pPr>
            <a:r>
              <a:rPr lang="en-US" sz="1600" dirty="0"/>
              <a:t>use regular &amp; agricultural</a:t>
            </a:r>
          </a:p>
          <a:p>
            <a:pPr marL="285750" indent="-285750">
              <a:buFont typeface="Arial" panose="020B0604020202020204" pitchFamily="34" charset="0"/>
              <a:buChar char="•"/>
            </a:pPr>
            <a:r>
              <a:rPr lang="en-US" dirty="0"/>
              <a:t>Total </a:t>
            </a:r>
            <a:r>
              <a:rPr lang="en-US" u="sng" dirty="0"/>
              <a:t>principal</a:t>
            </a:r>
            <a:r>
              <a:rPr lang="en-US" dirty="0"/>
              <a:t> of GO; LOST Revenue and TIF Revenue debt counts against debt capacity</a:t>
            </a:r>
          </a:p>
          <a:p>
            <a:pPr marL="285750" indent="-285750">
              <a:buFont typeface="Arial" panose="020B0604020202020204" pitchFamily="34" charset="0"/>
              <a:buChar char="•"/>
            </a:pPr>
            <a:r>
              <a:rPr lang="en-US" dirty="0"/>
              <a:t>Total aggregate amount of rebate agreement counts against, if no annual appropriation language is used</a:t>
            </a:r>
          </a:p>
          <a:p>
            <a:pPr marL="285750" indent="-285750">
              <a:buFont typeface="Arial" panose="020B0604020202020204" pitchFamily="34" charset="0"/>
              <a:buChar char="•"/>
            </a:pPr>
            <a:r>
              <a:rPr lang="en-US" dirty="0"/>
              <a:t>Total annually appropriated amount of rebate counts against</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5EDDC5F9-4312-FAA8-4598-A81CBB2E9DDE}"/>
              </a:ext>
            </a:extLst>
          </p:cNvPr>
          <p:cNvSpPr txBox="1"/>
          <p:nvPr/>
        </p:nvSpPr>
        <p:spPr>
          <a:xfrm>
            <a:off x="2465294" y="6042212"/>
            <a:ext cx="8884024" cy="646331"/>
          </a:xfrm>
          <a:prstGeom prst="rect">
            <a:avLst/>
          </a:prstGeom>
          <a:noFill/>
        </p:spPr>
        <p:txBody>
          <a:bodyPr wrap="square" rtlCol="0">
            <a:spAutoFit/>
          </a:bodyPr>
          <a:lstStyle/>
          <a:p>
            <a:pPr marL="457200" lvl="1" indent="0" algn="ctr">
              <a:buNone/>
            </a:pPr>
            <a:r>
              <a:rPr lang="en-US" b="1"/>
              <a:t>Debt Capacity should be reviewed and calculated annually, based on valuation changes and change in debt outstanding.</a:t>
            </a:r>
            <a:endParaRPr lang="en-US" b="1" dirty="0"/>
          </a:p>
        </p:txBody>
      </p:sp>
    </p:spTree>
    <p:extLst>
      <p:ext uri="{BB962C8B-B14F-4D97-AF65-F5344CB8AC3E}">
        <p14:creationId xmlns:p14="http://schemas.microsoft.com/office/powerpoint/2010/main" val="175135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2863C4-E81B-4796-B83E-C9AC9D5F866A}"/>
              </a:ext>
            </a:extLst>
          </p:cNvPr>
          <p:cNvSpPr>
            <a:spLocks noGrp="1"/>
          </p:cNvSpPr>
          <p:nvPr>
            <p:ph type="title"/>
          </p:nvPr>
        </p:nvSpPr>
        <p:spPr/>
        <p:txBody>
          <a:bodyPr/>
          <a:lstStyle/>
          <a:p>
            <a:r>
              <a:rPr lang="en-US" dirty="0"/>
              <a:t>GENERAL OBLIGATION BONDS</a:t>
            </a:r>
          </a:p>
        </p:txBody>
      </p:sp>
      <p:sp>
        <p:nvSpPr>
          <p:cNvPr id="4" name="Content Placeholder 3">
            <a:extLst>
              <a:ext uri="{FF2B5EF4-FFF2-40B4-BE49-F238E27FC236}">
                <a16:creationId xmlns:a16="http://schemas.microsoft.com/office/drawing/2014/main" id="{934FAA60-1487-06E6-DB21-F463889E6606}"/>
              </a:ext>
            </a:extLst>
          </p:cNvPr>
          <p:cNvSpPr>
            <a:spLocks noGrp="1"/>
          </p:cNvSpPr>
          <p:nvPr>
            <p:ph idx="1"/>
          </p:nvPr>
        </p:nvSpPr>
        <p:spPr>
          <a:xfrm>
            <a:off x="2589212" y="1729946"/>
            <a:ext cx="8915400" cy="4181276"/>
          </a:xfrm>
        </p:spPr>
        <p:txBody>
          <a:bodyPr>
            <a:normAutofit/>
          </a:bodyPr>
          <a:lstStyle/>
          <a:p>
            <a:pPr marL="285750" indent="-285750">
              <a:buFont typeface="Wingdings" panose="05000000000000000000" pitchFamily="2" charset="2"/>
              <a:buChar char="v"/>
            </a:pPr>
            <a:r>
              <a:rPr lang="en-US" sz="1800" dirty="0"/>
              <a:t>Full faith and credit; property tax levy used, if no other source of revenue is identified</a:t>
            </a:r>
          </a:p>
          <a:p>
            <a:pPr marL="285750" indent="-285750">
              <a:buFont typeface="Wingdings" panose="05000000000000000000" pitchFamily="2" charset="2"/>
              <a:buChar char="v"/>
            </a:pPr>
            <a:r>
              <a:rPr lang="en-US" sz="1800" dirty="0"/>
              <a:t>Lowest cost of issuance of any type of debt issuance</a:t>
            </a:r>
          </a:p>
          <a:p>
            <a:pPr marL="285750" indent="-285750">
              <a:buFont typeface="Wingdings" panose="05000000000000000000" pitchFamily="2" charset="2"/>
              <a:buChar char="v"/>
            </a:pPr>
            <a:r>
              <a:rPr lang="en-US" sz="1800" dirty="0"/>
              <a:t>Lowest interest rates in market</a:t>
            </a:r>
          </a:p>
          <a:p>
            <a:pPr marL="285750" indent="-285750">
              <a:buFont typeface="Wingdings" panose="05000000000000000000" pitchFamily="2" charset="2"/>
              <a:buChar char="v"/>
            </a:pPr>
            <a:r>
              <a:rPr lang="en-US" sz="1800" dirty="0"/>
              <a:t>Maturity up to 20 years</a:t>
            </a:r>
          </a:p>
          <a:p>
            <a:pPr marL="285750" indent="-285750">
              <a:buFont typeface="Wingdings" panose="05000000000000000000" pitchFamily="2" charset="2"/>
              <a:buChar char="v"/>
            </a:pPr>
            <a:r>
              <a:rPr lang="en-US" sz="1800" dirty="0"/>
              <a:t>Essential Corporat</a:t>
            </a:r>
            <a:r>
              <a:rPr lang="en-US" dirty="0"/>
              <a:t>e Purpose (ECP) – public hearing required</a:t>
            </a:r>
            <a:endParaRPr lang="en-US" sz="1800" dirty="0"/>
          </a:p>
          <a:p>
            <a:pPr marL="285750" indent="-285750">
              <a:buFont typeface="Wingdings" panose="05000000000000000000" pitchFamily="2" charset="2"/>
              <a:buChar char="v"/>
            </a:pPr>
            <a:r>
              <a:rPr lang="en-US" sz="1800" dirty="0"/>
              <a:t>General Corporate Purpose (GCP) Items:	</a:t>
            </a:r>
          </a:p>
          <a:p>
            <a:pPr marL="685800" lvl="1">
              <a:buFont typeface="Wingdings" panose="05000000000000000000" pitchFamily="2" charset="2"/>
              <a:buChar char="v"/>
            </a:pPr>
            <a:r>
              <a:rPr lang="en-US" dirty="0"/>
              <a:t>GO Bond Referendum required for approval </a:t>
            </a:r>
          </a:p>
          <a:p>
            <a:pPr marL="685800" lvl="1">
              <a:buFont typeface="Wingdings" panose="05000000000000000000" pitchFamily="2" charset="2"/>
              <a:buChar char="v"/>
            </a:pPr>
            <a:r>
              <a:rPr lang="en-US" dirty="0"/>
              <a:t>Super-majority (60%) needed for referendum passage</a:t>
            </a:r>
          </a:p>
          <a:p>
            <a:pPr marL="685800" lvl="1">
              <a:buFont typeface="Wingdings" panose="05000000000000000000" pitchFamily="2" charset="2"/>
              <a:buChar char="v"/>
            </a:pPr>
            <a:r>
              <a:rPr lang="en-US" dirty="0"/>
              <a:t>Multiple issuances can be done from one referendum</a:t>
            </a:r>
          </a:p>
          <a:p>
            <a:pPr marL="285750" indent="-285750">
              <a:buFont typeface="Wingdings" panose="05000000000000000000" pitchFamily="2" charset="2"/>
              <a:buChar char="v"/>
            </a:pPr>
            <a:r>
              <a:rPr lang="en-US" sz="1800" dirty="0"/>
              <a:t>No limitations to debt service levy rate</a:t>
            </a:r>
          </a:p>
          <a:p>
            <a:endParaRPr lang="en-US" dirty="0"/>
          </a:p>
        </p:txBody>
      </p:sp>
    </p:spTree>
    <p:extLst>
      <p:ext uri="{BB962C8B-B14F-4D97-AF65-F5344CB8AC3E}">
        <p14:creationId xmlns:p14="http://schemas.microsoft.com/office/powerpoint/2010/main" val="251889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D52A-2524-E9EC-FD0A-65D9C921DF96}"/>
              </a:ext>
            </a:extLst>
          </p:cNvPr>
          <p:cNvSpPr>
            <a:spLocks noGrp="1"/>
          </p:cNvSpPr>
          <p:nvPr>
            <p:ph type="title"/>
          </p:nvPr>
        </p:nvSpPr>
        <p:spPr/>
        <p:txBody>
          <a:bodyPr/>
          <a:lstStyle/>
          <a:p>
            <a:r>
              <a:rPr lang="en-US" dirty="0"/>
              <a:t>OTHER CITY FINANCE NOTES</a:t>
            </a:r>
          </a:p>
        </p:txBody>
      </p:sp>
      <p:sp>
        <p:nvSpPr>
          <p:cNvPr id="4" name="Content Placeholder 3">
            <a:extLst>
              <a:ext uri="{FF2B5EF4-FFF2-40B4-BE49-F238E27FC236}">
                <a16:creationId xmlns:a16="http://schemas.microsoft.com/office/drawing/2014/main" id="{0EEED014-99AD-5B75-9A07-22AAFBC67D96}"/>
              </a:ext>
            </a:extLst>
          </p:cNvPr>
          <p:cNvSpPr>
            <a:spLocks noGrp="1"/>
          </p:cNvSpPr>
          <p:nvPr>
            <p:ph sz="half" idx="1"/>
          </p:nvPr>
        </p:nvSpPr>
        <p:spPr/>
        <p:txBody>
          <a:bodyPr/>
          <a:lstStyle/>
          <a:p>
            <a:r>
              <a:rPr lang="en-US" dirty="0"/>
              <a:t>Debt Service Levy:  unlimited levy (pre and post HF718) to pay back general obligation debt service obligations.</a:t>
            </a:r>
          </a:p>
          <a:p>
            <a:r>
              <a:rPr lang="en-US" dirty="0"/>
              <a:t>General obligation bonds can be abated by other sources of revenue, annually when preparing the budget.</a:t>
            </a:r>
          </a:p>
          <a:p>
            <a:r>
              <a:rPr lang="en-US" dirty="0"/>
              <a:t>Bond Election Date: </a:t>
            </a:r>
            <a:r>
              <a:rPr lang="en-US" u="sng" dirty="0"/>
              <a:t>Only</a:t>
            </a:r>
            <a:r>
              <a:rPr lang="en-US" dirty="0"/>
              <a:t> Regular November election</a:t>
            </a:r>
          </a:p>
          <a:p>
            <a:r>
              <a:rPr lang="en-US" b="1" dirty="0"/>
              <a:t>Budget deadline date:   April 30</a:t>
            </a:r>
          </a:p>
        </p:txBody>
      </p:sp>
      <p:sp>
        <p:nvSpPr>
          <p:cNvPr id="5" name="Content Placeholder 4">
            <a:extLst>
              <a:ext uri="{FF2B5EF4-FFF2-40B4-BE49-F238E27FC236}">
                <a16:creationId xmlns:a16="http://schemas.microsoft.com/office/drawing/2014/main" id="{DF0F333E-ECC2-00F9-78FB-C1CA18DBE823}"/>
              </a:ext>
            </a:extLst>
          </p:cNvPr>
          <p:cNvSpPr>
            <a:spLocks noGrp="1"/>
          </p:cNvSpPr>
          <p:nvPr>
            <p:ph sz="half" idx="2"/>
          </p:nvPr>
        </p:nvSpPr>
        <p:spPr>
          <a:xfrm>
            <a:off x="7048767" y="1540188"/>
            <a:ext cx="4313864" cy="4850883"/>
          </a:xfrm>
        </p:spPr>
        <p:txBody>
          <a:bodyPr/>
          <a:lstStyle/>
          <a:p>
            <a:r>
              <a:rPr lang="en-US" b="1" dirty="0"/>
              <a:t>Essential Corporate Purpose (ECP</a:t>
            </a:r>
            <a:r>
              <a:rPr lang="en-US" dirty="0"/>
              <a:t>); water, sewer, stormwater, streets, sidewalks, police &amp; fire equipment</a:t>
            </a:r>
          </a:p>
          <a:p>
            <a:r>
              <a:rPr lang="en-US" b="1" dirty="0"/>
              <a:t>General Corporate Purpose (GCP); </a:t>
            </a:r>
            <a:r>
              <a:rPr lang="en-US" dirty="0"/>
              <a:t>pool, library, fire station, police station, city hall (renovations to and new builds)</a:t>
            </a:r>
          </a:p>
          <a:p>
            <a:r>
              <a:rPr lang="en-US" dirty="0"/>
              <a:t>HF718 gives a boost to GCP reverse referendum hearing amounts (annually):</a:t>
            </a:r>
          </a:p>
          <a:p>
            <a:pPr lvl="1"/>
            <a:r>
              <a:rPr lang="en-US" dirty="0"/>
              <a:t>Pop. Under 5,000 - $534,040</a:t>
            </a:r>
          </a:p>
          <a:p>
            <a:pPr lvl="1"/>
            <a:r>
              <a:rPr lang="en-US" dirty="0"/>
              <a:t>Pop. 5,000-75,000 - $934,570</a:t>
            </a:r>
          </a:p>
          <a:p>
            <a:pPr lvl="1"/>
            <a:r>
              <a:rPr lang="en-US" dirty="0"/>
              <a:t>Pop. Over 75,000 - $1,335,100</a:t>
            </a:r>
          </a:p>
          <a:p>
            <a:pPr lvl="1"/>
            <a:endParaRPr lang="en-US" dirty="0"/>
          </a:p>
        </p:txBody>
      </p:sp>
    </p:spTree>
    <p:extLst>
      <p:ext uri="{BB962C8B-B14F-4D97-AF65-F5344CB8AC3E}">
        <p14:creationId xmlns:p14="http://schemas.microsoft.com/office/powerpoint/2010/main" val="109881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54C1-826A-8329-1580-B39CBE227AAC}"/>
              </a:ext>
            </a:extLst>
          </p:cNvPr>
          <p:cNvSpPr>
            <a:spLocks noGrp="1"/>
          </p:cNvSpPr>
          <p:nvPr>
            <p:ph type="title"/>
          </p:nvPr>
        </p:nvSpPr>
        <p:spPr/>
        <p:txBody>
          <a:bodyPr/>
          <a:lstStyle/>
          <a:p>
            <a:r>
              <a:rPr lang="en-US" dirty="0"/>
              <a:t>REVENUE BONDS</a:t>
            </a:r>
            <a:br>
              <a:rPr lang="en-US" dirty="0"/>
            </a:br>
            <a:r>
              <a:rPr lang="en-US" sz="2400" dirty="0"/>
              <a:t>“Utility, Local Option, Tax Increment Financing (TIF)”</a:t>
            </a:r>
            <a:endParaRPr lang="en-US" dirty="0"/>
          </a:p>
        </p:txBody>
      </p:sp>
      <p:sp>
        <p:nvSpPr>
          <p:cNvPr id="3" name="Content Placeholder 2">
            <a:extLst>
              <a:ext uri="{FF2B5EF4-FFF2-40B4-BE49-F238E27FC236}">
                <a16:creationId xmlns:a16="http://schemas.microsoft.com/office/drawing/2014/main" id="{2B86FC23-A529-F3CC-5AF3-FC71AE67DBBA}"/>
              </a:ext>
            </a:extLst>
          </p:cNvPr>
          <p:cNvSpPr>
            <a:spLocks noGrp="1"/>
          </p:cNvSpPr>
          <p:nvPr>
            <p:ph idx="1"/>
          </p:nvPr>
        </p:nvSpPr>
        <p:spPr/>
        <p:txBody>
          <a:bodyPr>
            <a:normAutofit fontScale="70000" lnSpcReduction="20000"/>
          </a:bodyPr>
          <a:lstStyle/>
          <a:p>
            <a:pPr marL="285750" indent="-285750">
              <a:buFont typeface="Wingdings" panose="05000000000000000000" pitchFamily="2" charset="2"/>
              <a:buChar char="v"/>
            </a:pPr>
            <a:r>
              <a:rPr lang="en-US" sz="2800" dirty="0"/>
              <a:t>Payable only from “revenues” of the utility system </a:t>
            </a:r>
            <a:r>
              <a:rPr lang="en-US" sz="2800"/>
              <a:t>or revenue source</a:t>
            </a:r>
            <a:endParaRPr lang="en-US" sz="2800" dirty="0"/>
          </a:p>
          <a:p>
            <a:pPr marL="285750" indent="-285750">
              <a:buFont typeface="Wingdings" panose="05000000000000000000" pitchFamily="2" charset="2"/>
              <a:buChar char="v"/>
            </a:pPr>
            <a:r>
              <a:rPr lang="en-US" sz="2800" dirty="0"/>
              <a:t>Highest cost of issuance</a:t>
            </a:r>
          </a:p>
          <a:p>
            <a:pPr marL="285750" indent="-285750">
              <a:buFont typeface="Wingdings" panose="05000000000000000000" pitchFamily="2" charset="2"/>
              <a:buChar char="v"/>
            </a:pPr>
            <a:r>
              <a:rPr lang="en-US" sz="2800" dirty="0"/>
              <a:t>Highest Interest rates of debt issuance type</a:t>
            </a:r>
          </a:p>
          <a:p>
            <a:pPr marL="285750" indent="-285750">
              <a:buFont typeface="Wingdings" panose="05000000000000000000" pitchFamily="2" charset="2"/>
              <a:buChar char="v"/>
            </a:pPr>
            <a:r>
              <a:rPr lang="en-US" sz="2800" dirty="0"/>
              <a:t>Maturity up to 30 years</a:t>
            </a:r>
          </a:p>
          <a:p>
            <a:pPr marL="285750" indent="-285750">
              <a:buFont typeface="Wingdings" panose="05000000000000000000" pitchFamily="2" charset="2"/>
              <a:buChar char="v"/>
            </a:pPr>
            <a:r>
              <a:rPr lang="en-US" sz="2800" dirty="0"/>
              <a:t>Public hearing needed for approval </a:t>
            </a:r>
          </a:p>
          <a:p>
            <a:pPr marL="285750" indent="-285750">
              <a:buFont typeface="Wingdings" panose="05000000000000000000" pitchFamily="2" charset="2"/>
              <a:buChar char="v"/>
            </a:pPr>
            <a:r>
              <a:rPr lang="en-US" sz="2800" dirty="0"/>
              <a:t>Constraints for issuance:</a:t>
            </a:r>
          </a:p>
          <a:p>
            <a:pPr marL="742950" lvl="1" indent="-285750">
              <a:buFont typeface="Wingdings" panose="05000000000000000000" pitchFamily="2" charset="2"/>
              <a:buChar char="v"/>
            </a:pPr>
            <a:r>
              <a:rPr lang="en-US" sz="2800" dirty="0"/>
              <a:t>Debt Service Reserve Fund: (test of 3)</a:t>
            </a:r>
          </a:p>
          <a:p>
            <a:pPr marL="1200150" lvl="2" indent="-285750">
              <a:buFont typeface="Wingdings" panose="05000000000000000000" pitchFamily="2" charset="2"/>
              <a:buChar char="v"/>
            </a:pPr>
            <a:r>
              <a:rPr lang="en-US" sz="2800" dirty="0"/>
              <a:t> 10% of Par; 100% Max Annual Debt; 125% Avg Annual D/S</a:t>
            </a:r>
          </a:p>
          <a:p>
            <a:pPr marL="742950" lvl="1" indent="-285750">
              <a:buFont typeface="Wingdings" panose="05000000000000000000" pitchFamily="2" charset="2"/>
              <a:buChar char="v"/>
            </a:pPr>
            <a:r>
              <a:rPr lang="en-US" sz="2800" dirty="0"/>
              <a:t>Additional Bonds Test &amp; Annual Coverage Factor (125%)</a:t>
            </a:r>
          </a:p>
          <a:p>
            <a:pPr marL="742950" lvl="1" indent="-285750">
              <a:buFont typeface="Wingdings" panose="05000000000000000000" pitchFamily="2" charset="2"/>
              <a:buChar char="v"/>
            </a:pPr>
            <a:r>
              <a:rPr lang="en-US" sz="2800" dirty="0"/>
              <a:t>Operating/Maintenance Funds required </a:t>
            </a:r>
          </a:p>
          <a:p>
            <a:endParaRPr lang="en-US" dirty="0"/>
          </a:p>
        </p:txBody>
      </p:sp>
    </p:spTree>
    <p:extLst>
      <p:ext uri="{BB962C8B-B14F-4D97-AF65-F5344CB8AC3E}">
        <p14:creationId xmlns:p14="http://schemas.microsoft.com/office/powerpoint/2010/main" val="615245460"/>
      </p:ext>
    </p:extLst>
  </p:cSld>
  <p:clrMapOvr>
    <a:masterClrMapping/>
  </p:clrMapOvr>
</p:sld>
</file>

<file path=ppt/theme/theme1.xml><?xml version="1.0" encoding="utf-8"?>
<a:theme xmlns:a="http://schemas.openxmlformats.org/drawingml/2006/main" name="Wis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382e85-eea4-4bb9-bf7b-a51c67dbd36b" xsi:nil="true"/>
    <lcf76f155ced4ddcb4097134ff3c332f xmlns="5a511d3a-3782-4b24-86f1-3abba37a8d51">
      <Terms xmlns="http://schemas.microsoft.com/office/infopath/2007/PartnerControls"/>
    </lcf76f155ced4ddcb4097134ff3c332f>
    <Thumbnail xmlns="5a511d3a-3782-4b24-86f1-3abba37a8d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518E0C9A86DC43ABB48DE3C04E0CCC" ma:contentTypeVersion="19" ma:contentTypeDescription="Create a new document." ma:contentTypeScope="" ma:versionID="39c0b0f19505874c667ea9eb54154c9f">
  <xsd:schema xmlns:xsd="http://www.w3.org/2001/XMLSchema" xmlns:xs="http://www.w3.org/2001/XMLSchema" xmlns:p="http://schemas.microsoft.com/office/2006/metadata/properties" xmlns:ns2="5a511d3a-3782-4b24-86f1-3abba37a8d51" xmlns:ns3="7c382e85-eea4-4bb9-bf7b-a51c67dbd36b" targetNamespace="http://schemas.microsoft.com/office/2006/metadata/properties" ma:root="true" ma:fieldsID="d86699a6f45f5ef50567a62b63cf77cf" ns2:_="" ns3:_="">
    <xsd:import namespace="5a511d3a-3782-4b24-86f1-3abba37a8d51"/>
    <xsd:import namespace="7c382e85-eea4-4bb9-bf7b-a51c67dbd3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11d3a-3782-4b24-86f1-3abba37a8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c74880-e415-4ef5-9bc6-167d0cab925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Thumbnail" ma:index="24" nillable="true" ma:displayName="Thumbnail" ma:format="Thumbnail" ma:internalName="Thumbnail">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382e85-eea4-4bb9-bf7b-a51c67dbd3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1743d3-1144-4e43-89b6-ecbb3bdd523d}" ma:internalName="TaxCatchAll" ma:showField="CatchAllData" ma:web="7c382e85-eea4-4bb9-bf7b-a51c67dbd3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4590A-D514-4B8E-B720-179D45F53480}">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39c6cd71-6613-4e5f-8f7b-0f5d8fc519cb"/>
    <ds:schemaRef ds:uri="http://schemas.microsoft.com/office/infopath/2007/PartnerControls"/>
    <ds:schemaRef ds:uri="http://purl.org/dc/dcmitype/"/>
    <ds:schemaRef ds:uri="http://www.w3.org/XML/1998/namespace"/>
    <ds:schemaRef ds:uri="0a6b2944-a2dd-4aaf-bd97-588de1a8a9ef"/>
    <ds:schemaRef ds:uri="http://purl.org/dc/terms/"/>
  </ds:schemaRefs>
</ds:datastoreItem>
</file>

<file path=customXml/itemProps2.xml><?xml version="1.0" encoding="utf-8"?>
<ds:datastoreItem xmlns:ds="http://schemas.openxmlformats.org/officeDocument/2006/customXml" ds:itemID="{6AB15B31-3978-4DBC-B4E8-F34C8A065B1A}"/>
</file>

<file path=customXml/itemProps3.xml><?xml version="1.0" encoding="utf-8"?>
<ds:datastoreItem xmlns:ds="http://schemas.openxmlformats.org/officeDocument/2006/customXml" ds:itemID="{A565C363-3A8A-4776-A402-C28EB39FE3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4629</TotalTime>
  <Words>1871</Words>
  <Application>Microsoft Office PowerPoint</Application>
  <PresentationFormat>Widescreen</PresentationFormat>
  <Paragraphs>203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Wingdings</vt:lpstr>
      <vt:lpstr>Wingdings 3</vt:lpstr>
      <vt:lpstr>Wisp</vt:lpstr>
      <vt:lpstr>HOW DO I FUND THAT?? </vt:lpstr>
      <vt:lpstr>AGENDA</vt:lpstr>
      <vt:lpstr>MAGGIE BURGER, SR. VP MBURGER@SPEERFINANCIAL.COM </vt:lpstr>
      <vt:lpstr>GENERAL CITY FINANCE OVERVIEW</vt:lpstr>
      <vt:lpstr>HOUSE FILE 718….waiting for the other shoe to drop!!!</vt:lpstr>
      <vt:lpstr>DEBT CAPACITY CALCULATION</vt:lpstr>
      <vt:lpstr>GENERAL OBLIGATION BONDS</vt:lpstr>
      <vt:lpstr>OTHER CITY FINANCE NOTES</vt:lpstr>
      <vt:lpstr>REVENUE BONDS “Utility, Local Option, Tax Increment Financing (TIF)”</vt:lpstr>
      <vt:lpstr>STATE REVOLVING FUND LOANS (SRF)</vt:lpstr>
      <vt:lpstr>BUDGET CONSTRAINTS</vt:lpstr>
      <vt:lpstr>Property Tax Constraints</vt:lpstr>
      <vt:lpstr>HOUSE FILE 718</vt:lpstr>
      <vt:lpstr>OTHER HOUSE FILE 718 NOTES</vt:lpstr>
      <vt:lpstr>ENTERPRISE FUNDS AND. SPECIAL REVENUE FUNDS</vt:lpstr>
      <vt:lpstr>ENTERPRISE FUNDS</vt:lpstr>
      <vt:lpstr>SPECIAL REVENUE FUNDS</vt:lpstr>
      <vt:lpstr>CASH BALANCES</vt:lpstr>
      <vt:lpstr>BEST PRACTICES FOR CASH BALANCES</vt:lpstr>
      <vt:lpstr>Comments I hear…</vt:lpstr>
      <vt:lpstr>PowerPoint Presentation</vt:lpstr>
      <vt:lpstr>CAPITAL IMPROVEMENT PLANNING (CIP)</vt:lpstr>
      <vt:lpstr>PowerPoint Presentation</vt:lpstr>
      <vt:lpstr>PLAN    PLAN          PLAN PLAN     PLAN</vt:lpstr>
      <vt:lpstr>Simple Capital Improvement Planning (CIP)</vt:lpstr>
      <vt:lpstr>Urbana/ECICOG Case Study  </vt:lpstr>
      <vt:lpstr>Urbana/ECICOG Case Study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SUSTAINABILITY: MORE WITH LESS</dc:title>
  <dc:creator>Maggie Burger</dc:creator>
  <cp:lastModifiedBy>Karen Kurt</cp:lastModifiedBy>
  <cp:revision>16</cp:revision>
  <cp:lastPrinted>2024-09-11T13:44:37Z</cp:lastPrinted>
  <dcterms:created xsi:type="dcterms:W3CDTF">2023-07-09T14:49:19Z</dcterms:created>
  <dcterms:modified xsi:type="dcterms:W3CDTF">2025-05-07T20:00:38Z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0x010100A3518E0C9A86DC43ABB48DE3C04E0CCC</vt:lpwstr>
  </property>
  <property fmtid="{D5CDD505-2E9C-101B-9397-08002B2CF9AE}" pid="3" name="Order">
    <vt:r8>3200</vt:r8>
  </property>
  <property fmtid="{D5CDD505-2E9C-101B-9397-08002B2CF9AE}" pid="4" name="MediaServiceImageTags">
    <vt:lpwstr/>
  </property>
</Properties>
</file>