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  <p:sldMasterId id="2147483786" r:id="rId5"/>
  </p:sldMasterIdLst>
  <p:notesMasterIdLst>
    <p:notesMasterId r:id="rId36"/>
  </p:notesMasterIdLst>
  <p:handoutMasterIdLst>
    <p:handoutMasterId r:id="rId37"/>
  </p:handoutMasterIdLst>
  <p:sldIdLst>
    <p:sldId id="670" r:id="rId6"/>
    <p:sldId id="256" r:id="rId7"/>
    <p:sldId id="546" r:id="rId8"/>
    <p:sldId id="257" r:id="rId9"/>
    <p:sldId id="377" r:id="rId10"/>
    <p:sldId id="544" r:id="rId11"/>
    <p:sldId id="390" r:id="rId12"/>
    <p:sldId id="414" r:id="rId13"/>
    <p:sldId id="547" r:id="rId14"/>
    <p:sldId id="415" r:id="rId15"/>
    <p:sldId id="417" r:id="rId16"/>
    <p:sldId id="551" r:id="rId17"/>
    <p:sldId id="549" r:id="rId18"/>
    <p:sldId id="550" r:id="rId19"/>
    <p:sldId id="552" r:id="rId20"/>
    <p:sldId id="553" r:id="rId21"/>
    <p:sldId id="554" r:id="rId22"/>
    <p:sldId id="557" r:id="rId23"/>
    <p:sldId id="558" r:id="rId24"/>
    <p:sldId id="556" r:id="rId25"/>
    <p:sldId id="559" r:id="rId26"/>
    <p:sldId id="561" r:id="rId27"/>
    <p:sldId id="560" r:id="rId28"/>
    <p:sldId id="423" r:id="rId29"/>
    <p:sldId id="511" r:id="rId30"/>
    <p:sldId id="512" r:id="rId31"/>
    <p:sldId id="555" r:id="rId32"/>
    <p:sldId id="413" r:id="rId33"/>
    <p:sldId id="420" r:id="rId34"/>
    <p:sldId id="671" r:id="rId3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359"/>
    <a:srgbClr val="293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51895" autoAdjust="0"/>
  </p:normalViewPr>
  <p:slideViewPr>
    <p:cSldViewPr snapToGrid="0" showGuides="1">
      <p:cViewPr varScale="1">
        <p:scale>
          <a:sx n="33" d="100"/>
          <a:sy n="33" d="100"/>
        </p:scale>
        <p:origin x="194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terup.com/blog/growth-mindse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jamesclear.com/fixed-mindset-vs-growth-mindse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etterup.com/blog/growth-mindset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terup.com/blog/growth-mindse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0D77F-3BAC-E62A-008F-54110EE8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57F23-B91F-7E59-D4BE-E8410DF48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60331-B678-E2DD-FE14-00551029A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all" baseline="0" dirty="0">
                <a:latin typeface="+mn-lt"/>
              </a:rPr>
              <a:t>(0 </a:t>
            </a:r>
            <a:r>
              <a:rPr lang="en-US" b="0" cap="none" baseline="0" dirty="0">
                <a:latin typeface="+mn-lt"/>
              </a:rPr>
              <a:t>min.)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QR Code to KCT’s registration form.</a:t>
            </a:r>
          </a:p>
          <a:p>
            <a:endParaRPr lang="en-US" b="0" cap="none" baseline="0" dirty="0">
              <a:latin typeface="+mn-lt"/>
            </a:endParaRPr>
          </a:p>
          <a:p>
            <a:endParaRPr lang="en-US" b="0" cap="none" baseline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DE3F-1DEF-A6A2-5FCF-B284AA656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57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(3 min.)</a:t>
            </a:r>
          </a:p>
          <a:p>
            <a:pPr defTabSz="966469">
              <a:defRPr/>
            </a:pPr>
            <a:endParaRPr lang="en-US" dirty="0"/>
          </a:p>
          <a:p>
            <a:r>
              <a:rPr lang="en-US" b="1" dirty="0"/>
              <a:t>Fixed Mindset: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The belief that a person’s qualities are set and cannot change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two mindsets impact how we talk to ourselves – and others, and what we are willing to do.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look at the differences between the two mindsets – what they can look like or sound like:</a:t>
            </a:r>
          </a:p>
          <a:p>
            <a:endParaRPr lang="en-US" dirty="0"/>
          </a:p>
          <a:p>
            <a:r>
              <a:rPr lang="en-US" i="1" dirty="0"/>
              <a:t>Fixed: </a:t>
            </a:r>
            <a:r>
              <a:rPr lang="en-US" dirty="0"/>
              <a:t>If I have all the intelligence and talent I will ever have, </a:t>
            </a:r>
            <a:r>
              <a:rPr lang="en-US" b="1" dirty="0"/>
              <a:t>I have to prove myself over and over</a:t>
            </a:r>
            <a:r>
              <a:rPr lang="en-US" dirty="0"/>
              <a:t>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need to show you that I’m smart and talented – because it’s all I have.</a:t>
            </a:r>
          </a:p>
          <a:p>
            <a:r>
              <a:rPr lang="en-US" i="1" dirty="0"/>
              <a:t>Growth: </a:t>
            </a:r>
            <a:r>
              <a:rPr lang="en-US" b="1" dirty="0"/>
              <a:t>I can learn new things and change</a:t>
            </a:r>
            <a:r>
              <a:rPr lang="en-US" dirty="0"/>
              <a:t>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don’t have to prove myself. I may not know something yet.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Fixed: </a:t>
            </a:r>
            <a:r>
              <a:rPr lang="en-US" b="1" dirty="0"/>
              <a:t>Believes they know all they can know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And they will tell you what they know – because they need to prove they’re smart</a:t>
            </a:r>
          </a:p>
          <a:p>
            <a:r>
              <a:rPr lang="en-US" i="1" dirty="0"/>
              <a:t>Growth: </a:t>
            </a:r>
            <a:r>
              <a:rPr lang="en-US" dirty="0"/>
              <a:t>Desires to learn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They can know more; they can change their thinking.</a:t>
            </a:r>
          </a:p>
          <a:p>
            <a:r>
              <a:rPr lang="en-US" b="1" dirty="0"/>
              <a:t>What could this sound like?</a:t>
            </a:r>
            <a:endParaRPr lang="en-US" dirty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[Wait for responses]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dirty="0"/>
              <a:t>“I know how to do that.” “I already know that.” – May or may not be true.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dirty="0"/>
              <a:t>Vs.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dirty="0"/>
              <a:t>“I think I know, but let’s go over that.” “I’ve never done that. Can you teach me?”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Fixed: </a:t>
            </a:r>
            <a:r>
              <a:rPr lang="en-US" b="1" dirty="0"/>
              <a:t>If I fail, I lack intelligence and talent.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won’t try. I can’t do it; never will. Move on to save face, as much as possible.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Sounds like, “I’m no good.” 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dirty="0"/>
              <a:t>When comparison creeps in, it sounds like, “They are so talented. They are better than me.”</a:t>
            </a:r>
          </a:p>
          <a:p>
            <a:r>
              <a:rPr lang="en-US" i="1" dirty="0"/>
              <a:t>Growth: </a:t>
            </a:r>
            <a:r>
              <a:rPr lang="en-US" b="1" dirty="0"/>
              <a:t>Failure is part of the learning and growth process.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will pick myself up, dust myself off, and keep moving forward.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Fixed: </a:t>
            </a:r>
            <a:r>
              <a:rPr lang="en-US" b="1" dirty="0"/>
              <a:t>Choose comfort/the “safe” route.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will avoid challenges so that I can continue to prove myself.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If it’s too challenging, I probably can’t learn it anyways.</a:t>
            </a:r>
          </a:p>
          <a:p>
            <a:r>
              <a:rPr lang="en-US" i="1" dirty="0"/>
              <a:t>Growth: </a:t>
            </a:r>
            <a:r>
              <a:rPr lang="en-US" b="1" dirty="0"/>
              <a:t>I choose to push myself.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 will take on the challenge because I believe I can grow and do better.</a:t>
            </a:r>
          </a:p>
          <a:p>
            <a:endParaRPr lang="en-US" dirty="0"/>
          </a:p>
          <a:p>
            <a:r>
              <a:rPr lang="en-US" i="1" dirty="0"/>
              <a:t>Fixed: </a:t>
            </a:r>
            <a:r>
              <a:rPr lang="en-US" b="1" dirty="0"/>
              <a:t>Putting forth effort means I lack something </a:t>
            </a:r>
            <a:r>
              <a:rPr lang="en-US" dirty="0"/>
              <a:t>– intelligence or a skill or ability.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A fixed mindset says I already have that, so it should be effortless.</a:t>
            </a:r>
          </a:p>
          <a:p>
            <a:r>
              <a:rPr lang="en-US" i="1" dirty="0"/>
              <a:t>Growth: </a:t>
            </a:r>
            <a:r>
              <a:rPr lang="en-US" b="1" dirty="0"/>
              <a:t>Effort is a part of the growth process.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If I’m building knowledge or skill, it will take work.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Maybe some of this sounds familiar to you. </a:t>
            </a:r>
          </a:p>
          <a:p>
            <a:r>
              <a:rPr lang="en-US" dirty="0"/>
              <a:t>Maybe you can see some of this in yourself – past or present.</a:t>
            </a:r>
          </a:p>
          <a:p>
            <a:r>
              <a:rPr lang="en-US" dirty="0"/>
              <a:t>Maybe you see something you want to believe in the future – and that future can start now.</a:t>
            </a:r>
          </a:p>
          <a:p>
            <a:endParaRPr lang="en-US" dirty="0"/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Sources: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Dweck, Carol.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Mindset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. New York, Ballantine Books, 2016.</a:t>
            </a:r>
            <a:endParaRPr lang="en-US" dirty="0"/>
          </a:p>
          <a:p>
            <a:pPr marL="285708" indent="-285708"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Wooll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Maggie. “A growth mindset is a must-have – these 13 tips will grow yours.” </a:t>
            </a:r>
            <a:r>
              <a:rPr lang="en-US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BetterUp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26 July 2021, </a:t>
            </a:r>
            <a:r>
              <a:rPr lang="en-US" u="sng" dirty="0"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www.betterup.com/blog/growth-mindset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0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endParaRPr lang="en-US" b="1" dirty="0"/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Think to yourself – Based on this, which mindset do you have – Growth or Fixed?</a:t>
            </a: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[Pause]</a:t>
            </a: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Yes. The answer is yes!</a:t>
            </a: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We all have both mindsets. </a:t>
            </a:r>
          </a:p>
          <a:p>
            <a:pPr marL="171450" indent="-171450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It’s a misconception that a person is fully one or fully the other.</a:t>
            </a:r>
          </a:p>
          <a:p>
            <a:pPr marL="171450" indent="-171450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It’s on a spectrum and can change based on the situation or the day and circumstances we are in, which may be how we are feeling and handling things.</a:t>
            </a: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265">
              <a:buFont typeface="Arial" panose="020B0604020202020204" pitchFamily="34" charset="0"/>
              <a:buNone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For example…</a:t>
            </a:r>
          </a:p>
          <a:p>
            <a:pPr marL="15188" defTabSz="1026284"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Sources: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“Fixed Mindset vs. Growth Mindset” from gguy44 from Getty Images. Canva.com. Accessed 7 May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61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75B17-7742-593B-C20B-7B0247275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FE8D8-01AC-530B-E480-5AD588766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BFCEF-F735-2853-BEC9-EFA07CFD6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marL="15188" defTabSz="1026284"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[Tell story about riding a bike]</a:t>
            </a:r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Sources: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“I Can’t Do It” by </a:t>
            </a:r>
            <a:r>
              <a:rPr lang="en-US" dirty="0" err="1"/>
              <a:t>idealstock</a:t>
            </a:r>
            <a:r>
              <a:rPr lang="en-US" dirty="0"/>
              <a:t> from Getty Images Signature. Canva.com. Accessed 7 May 2025.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D753C-B602-5F49-345A-573E088A0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3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1CF5D-B450-2C1F-626C-9DF527E7F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7668D-96F9-9815-3565-125F8C822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6A8EB-D22F-E2CC-D92A-47E62F889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marL="15188" defTabSz="1026284"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In all forms of education, I aimed for perfection or really close to it. I took any constructive feedback really hard, like it was a failure.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had to prove myself, to show how smart I was. – I didn’t think about that consciously, but it was evident in my actions.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was demonstrating a fixed mindset.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r>
              <a:rPr lang="en-US" dirty="0"/>
              <a:t>At the same time, though, I put in a lot of work studying and trying to learn.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couldn’t sit in class, know the material, and ace the test.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had to work at it.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And I believed I should work at it – that learning should take effort and that’s good.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That’s the growth mindset.</a:t>
            </a:r>
          </a:p>
          <a:p>
            <a:pPr marL="15188" defTabSz="1026284"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Sources: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“Perfect Final Exam Score” by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zimmytws’s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Images. Canva.com. Accessed 7 May 2025.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“Person Studying And Writing Notes on Paper” by Kaboompics.com from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Pexels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Canva.com. Accessed 7 May 2025.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B84D-05CF-D59B-3E56-B63F121B7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4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B149-0F73-6A94-32C1-0AC632C53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79553-7F67-A612-0C87-8D561A309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A3A74-6AB1-CE29-D6BF-424810552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marL="15188" defTabSz="1026284"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For many years at work, I acted like I was afraid of mistakes.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didn’t want to not know something or not be great at the work.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wanted to be the best, and sometimes in a competitive way.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I was demonstrating a fixed mindset.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r>
              <a:rPr lang="en-US" dirty="0"/>
              <a:t>While I also was actively engaged in offering learning opportunities. 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Believing that I and others can grow in knowledge and skills.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There was consistently a hunger to learn.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With learning, comes a learning curve – which means we aren’t great right away.</a:t>
            </a:r>
          </a:p>
          <a:p>
            <a:pPr marL="186638" indent="-171450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There was a growth mindset.</a:t>
            </a:r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15188" indent="0" defTabSz="1026284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Sources: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“Fixing a mistake” by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zimmytws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from Getty Images. Canva.com. Accessed 7 May 2025.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D11C-8FE6-0CC8-F2B9-F74BDC04E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60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31D7-C732-2851-69CC-D6B0DE6C7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5E1E9-3DDD-61F8-0179-870A95E45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B0C17-7F39-2810-734C-BC0D2BC36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defTabSz="966469">
              <a:defRPr/>
            </a:pPr>
            <a:endParaRPr lang="en-US" dirty="0"/>
          </a:p>
          <a:p>
            <a:r>
              <a:rPr lang="en-US" dirty="0"/>
              <a:t>A growth mindset is helpful.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see opportunity.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see how we can contribute and adjust and adapt.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don’t have to stay the same.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we know that failure or obstacles are not final.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“Growth” by </a:t>
            </a:r>
            <a:r>
              <a:rPr lang="en-US" dirty="0" err="1"/>
              <a:t>yaruta</a:t>
            </a:r>
            <a:r>
              <a:rPr lang="en-US" dirty="0"/>
              <a:t> from Getty Images Pro. Canva.com. Accessed 7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E94AC-8B5B-9817-6BAD-ABE83CEDD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B1CB8-914C-8B2E-8B8D-A5C3D1ACD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502FA-03B9-DD03-E27C-EFD8C8413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14821-316F-908F-C377-482EE10B9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Let’s be clear – because there are misconceptions about growth mindset.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A Growth Mindset:</a:t>
            </a:r>
          </a:p>
          <a:p>
            <a:pPr marL="171450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Is not only about effort.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It’s important to try and work hard.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To show persistence and learn from change and challenges.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But our efforts must lead somewhere – to our goal, to the results we need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lvl="0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Does not always yield positive outcomes – at least not right away.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Sometimes we work and try really hard, and things don’t go as planned.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Sometimes they don’t work at all.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Yet we need to try new things, take some wise risks, and do the work to solve problems and grow our communities.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[Tell softball change-up story]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not the same as a positive mindset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[Click]</a:t>
            </a:r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Dweck, Carol. “What Having a “Growth Mindset” Actually Means.” </a:t>
            </a:r>
            <a:r>
              <a:rPr lang="en-US" i="1" dirty="0"/>
              <a:t>Harvard Business Review</a:t>
            </a:r>
            <a:r>
              <a:rPr lang="en-US" i="0" dirty="0"/>
              <a:t>, 13 Jan. 2016, https://hbr.org/2016/01/what-having-a-growth-mindset-actually-means.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“Do Not Park Sign” by </a:t>
            </a:r>
            <a:r>
              <a:rPr lang="en-US" dirty="0" err="1"/>
              <a:t>claudiodivizia</a:t>
            </a:r>
            <a:r>
              <a:rPr lang="en-US" dirty="0"/>
              <a:t>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DF19B-7EBD-0E2C-78AD-02265F64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29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94294-35A6-3D02-E5E4-A7D68DCD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2A552-4E50-86A3-3398-2BBB6692B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8D526-2CE0-C6B7-2D31-E20E91767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defTabSz="966469"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dirty="0"/>
              <a:t>A positive mindset is “a tendency toward optimistic thinking.”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It’s not dismissive to reality, but it doesn’t land on “it’s all bad.”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With this mindset, we acknowledge difficulties but don’t live there.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dirty="0"/>
              <a:t>Growth mindset is about the ability to change and learn.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dirty="0"/>
              <a:t>Positive mindset would include staying optimistic when the process is hard or others share a different belief than that ability.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“Word POSITIVE THINKING written on chalkboard” by </a:t>
            </a:r>
            <a:r>
              <a:rPr lang="en-US" dirty="0" err="1"/>
              <a:t>RaihanaAsral</a:t>
            </a:r>
            <a:r>
              <a:rPr lang="en-US" dirty="0"/>
              <a:t> from Getty Images.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DC68D-151E-DFD2-658A-EEBCB00CE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586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CA4EC-6DF5-250A-E6CC-1FADE57B0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D4288-0B7D-08F7-695B-4FB407B83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3AC6F-C1C2-1BD2-4E20-5736D3DDA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(5 min.)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Let’s think about the impact of your mindset.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In a moment, go back to the person next to you and discuss: [read slide]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Let’s take a few minutes for that discussion.</a:t>
            </a:r>
          </a:p>
          <a:p>
            <a:pPr defTabSz="966469">
              <a:defRPr/>
            </a:pPr>
            <a:r>
              <a:rPr lang="en-US" dirty="0"/>
              <a:t>[Give 3-4 min.]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[Ask if anyone would like to share]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[Give my example – We can all have success. It’s not a competition about who can contribute more or better. We need that to accomplish what our organizations and communities need.]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“Historical Moment” by in-future from Getty Images Signature.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01EC6-D6F2-EE1D-A478-393C870E8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79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B200-A5D1-7F63-DEA8-7C555D12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08B2F-CCC0-8B4E-73BC-860753FE1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0FF71-A01F-444D-2D55-B28ADE876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(0 min.)</a:t>
            </a:r>
          </a:p>
          <a:p>
            <a:endParaRPr lang="en-US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Part of our conversation today needs to be about stress. In the title we referenced “less stress.”</a:t>
            </a:r>
          </a:p>
          <a:p>
            <a:endParaRPr lang="en-US" b="0" cap="none" baseline="0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This implies we have stress.</a:t>
            </a:r>
          </a:p>
          <a:p>
            <a:r>
              <a:rPr lang="en-US" b="0" cap="none" baseline="0" dirty="0">
                <a:latin typeface="+mn-lt"/>
              </a:rPr>
              <a:t>Anyone ever stressed at work or in life?</a:t>
            </a:r>
          </a:p>
          <a:p>
            <a:endParaRPr lang="en-US" b="0" cap="none" baseline="0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Source:</a:t>
            </a:r>
            <a:endParaRPr lang="en-US" b="0" i="0" cap="none" baseline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5FC71-1D32-332A-A230-3B003899A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95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(1 min.)</a:t>
            </a:r>
          </a:p>
          <a:p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You’ve had a day of learning and focus on topics that can support your work.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I hope you’ve also had a chance to connect with each other. If not yet, I hear there are some small group opportunities coming, with wine.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cap="none" baseline="0" dirty="0">
                <a:solidFill>
                  <a:schemeClr val="tx1"/>
                </a:solidFill>
                <a:latin typeface="+mn-lt"/>
              </a:rPr>
              <a:t>I hope it’s been a moment to disconnect from the daily routine so that you walk away recharged, equipped with some new knowledge, tools, and ideas – so that you can navigate the work that lies ahead of you.</a:t>
            </a:r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endParaRPr lang="en-US" sz="1200" i="0" dirty="0">
              <a:solidFill>
                <a:schemeClr val="tx1"/>
              </a:solidFill>
              <a:latin typeface="+mn-lt"/>
            </a:endParaRPr>
          </a:p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Source: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“Mindset Word Written In Wooden Cube, business concept” by Eugene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Zvonkov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from Getty Images. Canva.com. Accessed 8 May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13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09A72-F64A-536E-BABC-737BDB0D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39DCE-6581-CE72-6BDA-8C43E3CE8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8330B-1FDF-5411-7A8F-928220AEF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(2 min.)</a:t>
            </a:r>
          </a:p>
          <a:p>
            <a:pPr defTabSz="966469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Stress: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natural reaction your body has when changes or challenges occur”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me ask you this: What do you believe about stress?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[Wait for responses] – Possible answers: unavoidable, don’t like it, harmful, makes us feel things we would prefer not 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“When changes or challenges occur.”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already agreed that change happens.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we work with challenges consistently.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Stress.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Stress can be caused by positive or negative stressors.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Going on vacation – it’s a change and getting there could be a challenge, but it’s a good one!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Trying to hit a deadline - when time is running out and there’s a lot at stake, that’s a negative stressor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Stress is going to happen. We will have responses to it. And we need to manage it so that it does not have negative impacts on us – at work or on our life and health.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“Stress.” </a:t>
            </a:r>
            <a:r>
              <a:rPr lang="en-US" i="1" dirty="0"/>
              <a:t>Cleveland Clinic</a:t>
            </a:r>
            <a:r>
              <a:rPr lang="en-US" i="0" dirty="0"/>
              <a:t>, https://my.clevelandclinic.org/health/diseases/11874-stress. Accessed 7 May 2025.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“Stress Concept” by </a:t>
            </a:r>
            <a:r>
              <a:rPr lang="en-US" dirty="0" err="1"/>
              <a:t>travelinglight</a:t>
            </a:r>
            <a:r>
              <a:rPr lang="en-US" dirty="0"/>
              <a:t> from Getty Images.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229CC-21B1-AD94-6281-A30826E40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727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6135D-C651-2F19-DF7B-43B128673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DA91A-ACC5-8207-E4DA-561BDE853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9842F-B1C9-6723-CAE4-C153762C5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(2 min.)</a:t>
            </a:r>
          </a:p>
          <a:p>
            <a:pPr defTabSz="966469"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if our mindset could play a role?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How could mindset affect stress?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[Wait for responses]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Fixed mindset: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There’s a weight in having to prove yourself – adding unnecessary pressure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Maybe we are being careful to guard ourselves so that we stay in the safe zone – trying to avoid challenge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Maybe our thought processes are adding stress – If we believe effort means I lack something and I catch myself having to work so hard at something, there must be something wrong with me. And then we fixate on that.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Growth mindset: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can be more willing to accept change as an opportunity – So we see the challenge, we accept it, and we move forward in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if we are leaning in and choosing the challenge of learning and getting better – at whatever it may be – it can be a positive stressor.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Positive mindset: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Failure is less stressful.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Research has shown that a positive mindset has positive effects on mental health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Plus it impacts physical health through awareness and choices in building healthy habits.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marR="0" lvl="0" indent="-186734" algn="l" defTabSz="1026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Primeau, Mia. “Your powerful, changeable mindset.” </a:t>
            </a:r>
            <a:r>
              <a:rPr lang="en-US" i="1" dirty="0"/>
              <a:t>Standford Report</a:t>
            </a:r>
            <a:r>
              <a:rPr lang="en-US" i="0" dirty="0"/>
              <a:t>, 15 Sept. 2021, https://news.stanford.edu/stories/2021/09/mindsets-clearing-lens-life.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“Growth” by </a:t>
            </a:r>
            <a:r>
              <a:rPr lang="en-US" dirty="0" err="1"/>
              <a:t>kemalbas</a:t>
            </a:r>
            <a:r>
              <a:rPr lang="en-US" dirty="0"/>
              <a:t> from Getty Images Signature. Canva.com. Accessed 7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24168-3AD6-09A9-14E3-24FE2EA3B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38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928AA-E00D-B973-3F24-6A411642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4F8C9-1E19-843B-AF65-77C99376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4B36B-B7D1-4AF6-6BB5-2E4F321E0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(0 min.)</a:t>
            </a:r>
          </a:p>
          <a:p>
            <a:endParaRPr lang="en-US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Mindsets and stress. </a:t>
            </a:r>
          </a:p>
          <a:p>
            <a:endParaRPr lang="en-US" b="0" cap="none" baseline="0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How do we move forward so that we can feel better in our work and as we strive for positive outcomes in our work and communities?</a:t>
            </a:r>
          </a:p>
          <a:p>
            <a:endParaRPr lang="en-US" b="0" cap="none" baseline="0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Source:</a:t>
            </a:r>
            <a:endParaRPr lang="en-US" b="0" i="0" cap="none" baseline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6ACE2-7BB6-E369-9B0E-76253F548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99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09FBE-FC22-458E-3502-FB1FDBAB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DE7BC-BF95-C8EE-8524-B9B4C6B07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980F9-F67E-0B72-D098-293B65A9D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defTabSz="966469">
              <a:defRPr/>
            </a:pPr>
            <a:endParaRPr lang="en-US" dirty="0"/>
          </a:p>
          <a:p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Topic: </a:t>
            </a:r>
          </a:p>
          <a:p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It can be challenging taking care of yourself.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You have a lot to do at work and in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Maybe you work a lot of hours.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And all jobs can get stressful.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Recharge – Exercise, get enough sleep, make time for the activities you enjoy – all so that you can feel refreshed.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 well-rested and </a:t>
            </a:r>
            <a:r>
              <a:rPr lang="en-US" sz="1200" dirty="0" err="1">
                <a:solidFill>
                  <a:schemeClr val="tx1"/>
                </a:solidFill>
              </a:rPr>
              <a:t>rejuvinated</a:t>
            </a:r>
            <a:r>
              <a:rPr lang="en-US" sz="1200" dirty="0">
                <a:solidFill>
                  <a:schemeClr val="tx1"/>
                </a:solidFill>
              </a:rPr>
              <a:t> mind and body will help with stress management and make it easier for you to utilize the skills and strategies put into place to be better with self-management.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marR="0" lvl="0" indent="-186734" algn="l" defTabSz="1026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</a:p>
          <a:p>
            <a:pPr marL="201920" marR="0" lvl="0" indent="-186734" algn="l" defTabSz="1026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“Stress.” </a:t>
            </a:r>
            <a:r>
              <a:rPr lang="en-US" i="1" dirty="0"/>
              <a:t>Cleveland Clinic</a:t>
            </a:r>
            <a:r>
              <a:rPr lang="en-US" i="0" dirty="0"/>
              <a:t>, https://my.clevelandclinic.org/health/diseases/11874-stress. Accessed 7 May 2025.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“Black serious man breathing fresh air in a park” by </a:t>
            </a:r>
            <a:r>
              <a:rPr lang="en-US" dirty="0" err="1"/>
              <a:t>Pheelings</a:t>
            </a:r>
            <a:r>
              <a:rPr lang="en-US" dirty="0"/>
              <a:t> Media from Getty Images.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C236E-402C-7CF6-0C7D-04AA19950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1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all" baseline="0" dirty="0"/>
              <a:t>(3</a:t>
            </a:r>
            <a:r>
              <a:rPr lang="en-US" b="0" cap="none" baseline="0" dirty="0"/>
              <a:t> min.)</a:t>
            </a:r>
          </a:p>
          <a:p>
            <a:endParaRPr lang="en-US" b="0" cap="none" baseline="0" dirty="0"/>
          </a:p>
          <a:p>
            <a:r>
              <a:rPr lang="en-US" b="0" cap="none" baseline="0" dirty="0"/>
              <a:t>I want to offer some ways we can develop and optimize our mindset so that we can set ourselves up for success and have a positive impact.</a:t>
            </a:r>
          </a:p>
          <a:p>
            <a:endParaRPr lang="en-US" b="0" cap="none" baseline="0" dirty="0"/>
          </a:p>
          <a:p>
            <a:r>
              <a:rPr lang="en-US" b="0" cap="none" baseline="0" dirty="0"/>
              <a:t>First, </a:t>
            </a:r>
            <a:r>
              <a:rPr lang="en-US" b="1" cap="none" baseline="0" dirty="0"/>
              <a:t>focus on your thinking/language</a:t>
            </a:r>
            <a:r>
              <a:rPr lang="en-US" b="0" cap="none" baseline="0" dirty="0"/>
              <a:t>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Remember, fixed and growth mindset is on a spectrum. We can move between the two on any given day or based on the topic. And changing our mindset doesn’t happen overnight.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We need to be careful what we think to ourselves and how we speak – to ourselves and others.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What does this mean?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Avoid blaming – put our ego aside, own our mistakes, learn from them. 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Avoid comparing ourselves to others – Others’ success or recognition does not mean we are less than or can’t be great, too. – That’s a fixed mindset talking.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We are less defensive when receive feedback. Listen and learn.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It also means we use different language, like: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“Yet” – I don’t know how to do that yet.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“I can” – I can learn that. I can do my best, or better; let me try again.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This idea ties back to rewiring our brain. We need to say and do different things over and over so that they can become our go-to response.</a:t>
            </a:r>
          </a:p>
          <a:p>
            <a:pPr marL="171289" lvl="0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Can you encourage people to think differently. If they say, “That won’t work.” Could you say, “That hasn’t worked before, so what could we do differently to try again?”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0" cap="none" baseline="0" dirty="0"/>
          </a:p>
          <a:p>
            <a:r>
              <a:rPr lang="en-US" b="1" cap="none" baseline="0" dirty="0"/>
              <a:t>[Click]</a:t>
            </a:r>
          </a:p>
          <a:p>
            <a:endParaRPr lang="en-US" b="1" cap="none" baseline="0" dirty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Next, we </a:t>
            </a:r>
            <a:r>
              <a:rPr lang="en-US" b="1" cap="none" baseline="0" dirty="0"/>
              <a:t>reflect and self-examine</a:t>
            </a:r>
            <a:r>
              <a:rPr lang="en-US" b="0" cap="none" baseline="0" dirty="0"/>
              <a:t>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Take an honest look at what happened, and in this case, what we believe about what happened.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Did you revert back to fixed mindset language? What story did you tell yourself?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Maybe you were working with someone and thought to yourself, “They will never change.” And that led to how much effort you put into the conversation or relationship. 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Be honest with yourself about what happened and make a plan for what you will do differently.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Maybe that plan is to take deep breath and pause when you get frustrated, and tell yourself, “Listen to what they have to say; what can I learn?” And then figure out how to approach the situation differently.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You may also have a realization as you reflect that you had the thinking and made the choices that you want to make in a given situation. Yay! Celebrate that.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Then your plan is to do it again!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This plan helps you focus on learning and growing.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For ourselves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From others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Because of change and challenges – view them as opportunities</a:t>
            </a:r>
          </a:p>
          <a:p>
            <a:pPr marL="1542822" lvl="3" indent="-171424">
              <a:buFont typeface="Arial" panose="020B0604020202020204" pitchFamily="34" charset="0"/>
              <a:buChar char="•"/>
            </a:pPr>
            <a:endParaRPr lang="en-US" b="0" cap="none" baseline="0" dirty="0"/>
          </a:p>
          <a:p>
            <a:r>
              <a:rPr lang="en-US" b="1" cap="none" baseline="0" dirty="0"/>
              <a:t>[Click]</a:t>
            </a:r>
          </a:p>
          <a:p>
            <a:endParaRPr lang="en-US" b="1" cap="none" baseline="0" dirty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Finally, we need to </a:t>
            </a:r>
            <a:r>
              <a:rPr lang="en-US" b="1" cap="none" baseline="0" dirty="0"/>
              <a:t>Start – we need to act.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Doing reinforces our thinking. – If I believe I can learn, I’m going to go do that.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The process matters – Trust the process!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The process will help us make progress.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I do want to add that this is where we want to be realistic.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I’m not going to go create a website from scratch tomorrow – I don’t know how to code and that would take time.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But I could start learning Java or some computer coding that would help me.</a:t>
            </a:r>
          </a:p>
          <a:p>
            <a:pPr marL="628557" lvl="1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And there are some things that we may not be capable of achieving. Growth Mindset does not guarantee that we will be successful at all things.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It does set us up to be able to try new things and continue to learn and grow.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r>
              <a:rPr lang="en-US" b="0" cap="none" baseline="0" dirty="0"/>
              <a:t>We can’t say we’ve “arrived.”</a:t>
            </a:r>
          </a:p>
          <a:p>
            <a:pPr marL="1085689" lvl="2" indent="-171424">
              <a:buFont typeface="Arial" panose="020B0604020202020204" pitchFamily="34" charset="0"/>
              <a:buChar char="•"/>
            </a:pPr>
            <a:endParaRPr lang="en-US" b="0" cap="none" baseline="0" dirty="0"/>
          </a:p>
          <a:p>
            <a:endParaRPr lang="en-US" b="0" cap="none" baseline="0" dirty="0"/>
          </a:p>
          <a:p>
            <a:r>
              <a:rPr lang="en-US" dirty="0"/>
              <a:t>Sources:</a:t>
            </a:r>
          </a:p>
          <a:p>
            <a:pPr marL="285708" indent="-2857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Clear, James. “How Your Beliefs Can Sabotage Your Behavior.” </a:t>
            </a:r>
            <a:r>
              <a:rPr lang="en-US" u="sng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https://jamesclear.com/fixed-mindset-vs-growth-mindset</a:t>
            </a:r>
            <a:r>
              <a:rPr lang="en-US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08" indent="-285708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Whitener, Svetlana. “The Value of a Growth Mindset, and How to Develop One.” </a:t>
            </a:r>
            <a:r>
              <a:rPr lang="en-US" i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Forbes</a:t>
            </a:r>
            <a:r>
              <a:rPr lang="en-US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6 Jan. 2021, www.forbes.com/sites/forbescoachescouncil/2021/01/06/the-value-of-a-growth-mindset-and-how-to-develop-one/?sh=47b058934d2f.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Wooll</a:t>
            </a:r>
            <a:r>
              <a:rPr lang="en-US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Maggie. “A growth mindset is a must-have – these 13 tips will grow yours.” </a:t>
            </a:r>
            <a:r>
              <a:rPr lang="en-US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BetterUp</a:t>
            </a:r>
            <a:r>
              <a:rPr lang="en-US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26 July 2021, </a:t>
            </a:r>
            <a:r>
              <a:rPr lang="en-US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www.betterup.com/blog/growth-mindset</a:t>
            </a:r>
            <a:r>
              <a:rPr lang="en-US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75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all" baseline="0" dirty="0">
                <a:solidFill>
                  <a:schemeClr val="tx1"/>
                </a:solidFill>
                <a:latin typeface="+mn-lt"/>
              </a:rPr>
              <a:t>(2 </a:t>
            </a: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min.)</a:t>
            </a:r>
          </a:p>
          <a:p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</a:rPr>
              <a:t>Control your self-talk </a:t>
            </a:r>
            <a:r>
              <a:rPr lang="en-US" sz="1200" dirty="0">
                <a:solidFill>
                  <a:schemeClr val="tx1"/>
                </a:solidFill>
              </a:rPr>
              <a:t>– The words we say to ourselves matter.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Who has a voice in their head that likes to tell them lies? Or a voice that’s a real bummer to listen to?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[Wait for response]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We all do.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 study from the National Science Foundation that 80% of our thoughts are negative.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It seems to be part of how we are wired. Even if we lean positive, we negativity built in on some level.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Like our Fight or Flight response, it can be about survival.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We know we have the negative thoughts and feelings.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Are we reinforcing them?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Or are we saying, “That is a false thought.” And replace it with something that is true.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It’s like when we say, “I will never learn that. Or I’ll never be good at that.”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We replace it with, “I am still learning. I will get better at this with more time and proper practice.”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your self-talk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thoughts will you keep?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thoughts are helpful?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thoughts will be helpful instead?</a:t>
            </a:r>
          </a:p>
          <a:p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1"/>
                </a:solidFill>
                <a:latin typeface="+mn-lt"/>
              </a:rPr>
              <a:t>Be Helpful</a:t>
            </a:r>
            <a:endParaRPr lang="en-US" sz="1200" b="0" dirty="0">
              <a:solidFill>
                <a:schemeClr val="tx1"/>
              </a:solidFill>
              <a:latin typeface="+mn-lt"/>
            </a:endParaRP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endParaRPr lang="en-US" sz="1200" b="0" dirty="0">
              <a:solidFill>
                <a:schemeClr val="tx1"/>
              </a:solidFill>
              <a:latin typeface="+mn-lt"/>
            </a:endParaRPr>
          </a:p>
          <a:p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Another topic to journal is what you are </a:t>
            </a:r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grateful</a:t>
            </a: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 for.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Being grateful </a:t>
            </a: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puts us in a positive state of mind.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None of this means we ignore our challenges.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But intentionally thinking about good things and what we are grateful for can alter our mood for the better, which can change how we show up and how we feel.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endParaRPr lang="en-US" sz="1200" b="1" dirty="0">
              <a:solidFill>
                <a:schemeClr val="tx1"/>
              </a:solidFill>
              <a:latin typeface="+mn-lt"/>
            </a:endParaRPr>
          </a:p>
          <a:p>
            <a:pPr marL="171450" indent="-171450" defTabSz="966612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Sources:</a:t>
            </a:r>
          </a:p>
          <a:p>
            <a:pPr marL="181220" marR="0" lvl="0" indent="-181220" algn="l" defTabSz="93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</a:p>
          <a:p>
            <a:pPr marL="181220" indent="-181220" defTabSz="93790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81220" indent="-181220" defTabSz="937900">
              <a:buFont typeface="Arial" panose="020B0604020202020204" pitchFamily="34" charset="0"/>
              <a:buChar char="•"/>
              <a:defRPr/>
            </a:pPr>
            <a:r>
              <a:rPr lang="en-US" dirty="0"/>
              <a:t>“Help Icon” by OLEKSSANDR YEROMIN. Canva.com. Accessed 8 May 2025.</a:t>
            </a:r>
          </a:p>
          <a:p>
            <a:pPr marL="181220" indent="-181220" defTabSz="937900">
              <a:buFont typeface="Arial" panose="020B0604020202020204" pitchFamily="34" charset="0"/>
              <a:buChar char="•"/>
              <a:defRPr/>
            </a:pPr>
            <a:r>
              <a:rPr lang="en-US" dirty="0"/>
              <a:t>“Positive self-talk” by Annie Masha from Masha. Canva.com. Accessed 11 Sept. 2024.</a:t>
            </a:r>
          </a:p>
          <a:p>
            <a:pPr marL="181220" indent="-181220" defTabSz="937900">
              <a:buFont typeface="Arial" panose="020B0604020202020204" pitchFamily="34" charset="0"/>
              <a:buChar char="•"/>
              <a:defRPr/>
            </a:pPr>
            <a:r>
              <a:rPr lang="en-US" dirty="0"/>
              <a:t>“Thinking Icon” by </a:t>
            </a:r>
            <a:r>
              <a:rPr lang="en-US" dirty="0" err="1"/>
              <a:t>creativepriyanka</a:t>
            </a:r>
            <a:r>
              <a:rPr lang="en-US" dirty="0"/>
              <a:t>. Canva.com. Accessed 26 May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66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all" baseline="0" dirty="0">
                <a:solidFill>
                  <a:schemeClr val="tx1"/>
                </a:solidFill>
                <a:latin typeface="+mn-lt"/>
              </a:rPr>
              <a:t>(1 </a:t>
            </a: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min.)</a:t>
            </a:r>
          </a:p>
          <a:p>
            <a:pPr marL="0" indent="0" defTabSz="966612">
              <a:buFont typeface="Arial" panose="020B0604020202020204" pitchFamily="34" charset="0"/>
              <a:buNone/>
              <a:defRPr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Be well – Recharge</a:t>
            </a:r>
          </a:p>
          <a:p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We’ve heard this before.</a:t>
            </a:r>
          </a:p>
          <a:p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Assume positive intent</a:t>
            </a:r>
          </a:p>
          <a:p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How many of you do a lot of communicating by email or text or typed or written note?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[Wait for raised hands]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 lot of us do!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It’s great to get information in writing, and have info written so that you can look back at 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But do you ever read an email or text and put tone into that may not actually be there?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We think, “Oh, Brenda wrote that. She’s being demanding and telling me what to do.”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Or, “why does she have to be rude?”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Or, “why are they mad at me?”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When all I tried to do what get a message to you quickly – short and sweet.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We are making some assumptions, because we don’t know for sure.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Or maybe you are in a meeting or having a conversation, and someone says something that we interpret a certain way.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Do we hang onto that and believe our assumption is 100% right and that person shouldn’t have said that?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Or do we give them any benefit of the doubt.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I believe I’m not the only one in the room today who has moments like these.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And when we do, let’s </a:t>
            </a:r>
            <a:r>
              <a:rPr lang="en-US" b="1" cap="none" baseline="0" dirty="0">
                <a:solidFill>
                  <a:schemeClr val="tx1"/>
                </a:solidFill>
                <a:latin typeface="+mn-lt"/>
              </a:rPr>
              <a:t>Assume Positive Intent</a:t>
            </a: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Give them the benefit of the doubt.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Assume they said that or emailed it or acted that way with the best of intentions.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And then we can be curious and learn more if we need to.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Hey, Brenda, did you mean this?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Oh, no, that’s not what I meant. I meant ______.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When we start from a place of assuming the best, we are able to maintain positive thoughts.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And it keeps us from unnecessarily judging, when in fact, we may be wrong.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Sources: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Perry, Elizabeth. “Try a positive mindset for success and well-being.” </a:t>
            </a:r>
            <a:r>
              <a:rPr lang="en-US" i="1" dirty="0" err="1"/>
              <a:t>BetterUp</a:t>
            </a:r>
            <a:r>
              <a:rPr lang="en-US" i="0" dirty="0"/>
              <a:t>, 23 Feb. 2024, www.betterup.com/blog/positive-mindset.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cap="none" baseline="0" dirty="0">
                <a:solidFill>
                  <a:schemeClr val="tx1"/>
                </a:solidFill>
                <a:latin typeface="+mn-lt"/>
              </a:rPr>
              <a:t>Wakeman, Cy. “Primed for Change.” </a:t>
            </a:r>
            <a:r>
              <a:rPr lang="en-US" b="0" i="1" cap="none" baseline="0" dirty="0">
                <a:solidFill>
                  <a:schemeClr val="tx1"/>
                </a:solidFill>
                <a:latin typeface="+mn-lt"/>
              </a:rPr>
              <a:t>Association for Talent Development, </a:t>
            </a:r>
            <a:r>
              <a:rPr lang="en-US" b="0" i="0" cap="none" baseline="0" dirty="0">
                <a:solidFill>
                  <a:schemeClr val="tx1"/>
                </a:solidFill>
                <a:latin typeface="+mn-lt"/>
              </a:rPr>
              <a:t>2 March 2020, www.td.org/content/td-magazine/primed-for-change.</a:t>
            </a:r>
            <a:endParaRPr lang="en-US" b="0" cap="none" baseline="0" dirty="0">
              <a:solidFill>
                <a:schemeClr val="tx1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cap="none" baseline="0" dirty="0">
                <a:solidFill>
                  <a:schemeClr val="tx1"/>
                </a:solidFill>
                <a:latin typeface="+mn-lt"/>
              </a:rPr>
              <a:t>“Flat Battery Charge Icon” by Oleksa. Canva.com. Accessed 8 May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217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0BAC1-61D5-B1BA-2CED-C037B27C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A39BE-5581-156B-348B-FE2A5E964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F956C-5C3C-C11A-6CE6-C1A9EDAB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endParaRPr lang="en-US" dirty="0"/>
          </a:p>
          <a:p>
            <a:r>
              <a:rPr lang="en-US" dirty="0"/>
              <a:t>Let’s pause here for a moment. </a:t>
            </a:r>
          </a:p>
          <a:p>
            <a:endParaRPr lang="en-US" dirty="0"/>
          </a:p>
          <a:p>
            <a:r>
              <a:rPr lang="en-US" dirty="0"/>
              <a:t>Think about what strategies and tips stand out related to getting to less stress and a mindset that guides us forward positively.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else would you add to your list that you already do?</a:t>
            </a:r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Dweck, Carol. “What Having a “Growth Mindset” Actually Means.” </a:t>
            </a:r>
            <a:r>
              <a:rPr lang="en-US" i="1" dirty="0"/>
              <a:t>Harvard Business Review</a:t>
            </a:r>
            <a:r>
              <a:rPr lang="en-US" i="0" dirty="0"/>
              <a:t>, 13 Jan. 2016, https://hbr.org/2016/01/what-having-a-growth-mindset-actually-means.</a:t>
            </a:r>
            <a:endParaRPr lang="en-US" dirty="0"/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“Pause web icon” by </a:t>
            </a:r>
            <a:r>
              <a:rPr lang="en-US" dirty="0" err="1"/>
              <a:t>megainarmy</a:t>
            </a:r>
            <a:r>
              <a:rPr lang="en-US" dirty="0"/>
              <a:t> from Getty Images. Canva.com. Accessed 8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549E6-E507-C580-0AF0-B27F2505A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72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sz="1200" dirty="0">
                <a:latin typeface="+mn-lt"/>
              </a:rPr>
              <a:t>(1 min.)</a:t>
            </a:r>
          </a:p>
          <a:p>
            <a:pPr defTabSz="966469">
              <a:defRPr/>
            </a:pPr>
            <a:endParaRPr lang="en-US" sz="1200" dirty="0">
              <a:latin typeface="+mn-lt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 want us to recognize that “mindset drives behavior.” This illustration from The Arbinger Institute shows mindset as the foundation that leads to behaviors that lead to results.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 can focus on and teach behaviors to get the results we are looking for, and often, that’s what we do.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 also need to focus on our mindset,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When our mindset changes, our behaviors will change to match it.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 can still teach the behaviors we need, and many of them will be more natural because we have the mindset that matches it.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Arbinger contends that when our mindset is different, we can choose behaviors and solutions on our own that we may never have seen before.</a:t>
            </a:r>
          </a:p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How we lead ourselves and others starts in our mind.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Sources:</a:t>
            </a:r>
          </a:p>
          <a:p>
            <a:pPr marL="342850" indent="-342850">
              <a:buFont typeface="Arial" panose="020B0604020202020204" pitchFamily="34" charset="0"/>
              <a:buChar char="•"/>
              <a:tabLst>
                <a:tab pos="457132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Arbinger Institute. 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The Outward Mindset.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Oakland, Berrett-Koehler Publishers, Inc., 2019.</a:t>
            </a:r>
          </a:p>
          <a:p>
            <a:pPr marL="342850" indent="-342850">
              <a:buFont typeface="Arial" panose="020B0604020202020204" pitchFamily="34" charset="0"/>
              <a:buChar char="•"/>
              <a:tabLst>
                <a:tab pos="457132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Image from Arbinger Institute. https://arbinger.com/difference.html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Accessed 17 March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99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(2 min.)</a:t>
            </a:r>
          </a:p>
          <a:p>
            <a:endParaRPr lang="en-US" dirty="0"/>
          </a:p>
          <a:p>
            <a:r>
              <a:rPr lang="en-US" dirty="0"/>
              <a:t>You get to choose your mindset.</a:t>
            </a:r>
          </a:p>
          <a:p>
            <a:pPr defTabSz="966469">
              <a:defRPr/>
            </a:pPr>
            <a:r>
              <a:rPr lang="en-US" dirty="0"/>
              <a:t>Even when:</a:t>
            </a:r>
          </a:p>
          <a:p>
            <a:pPr marL="171450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Everything around you seems hard.</a:t>
            </a:r>
          </a:p>
          <a:p>
            <a:pPr marL="171450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Everyone around seems negative or stuck in their ways.</a:t>
            </a:r>
          </a:p>
          <a:p>
            <a:pPr marL="628650" lvl="1" indent="-171450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You know: “We’ve always done it this way.” or “Everything is bad. It’s ruined!”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 still have choice.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how will you work on yours?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will you see opportunities in the changes and challenges?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What will you say to try to bring others along?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How will you choose positivity when it feels like everything around you is negative?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You have some tools and ideas, and there are certainly others.</a:t>
            </a:r>
          </a:p>
          <a:p>
            <a:endParaRPr lang="en-US" dirty="0"/>
          </a:p>
          <a:p>
            <a:r>
              <a:rPr lang="en-US" dirty="0"/>
              <a:t>So, what will you do? </a:t>
            </a:r>
          </a:p>
          <a:p>
            <a:r>
              <a:rPr lang="en-US" dirty="0"/>
              <a:t>How will you apply this?</a:t>
            </a:r>
          </a:p>
          <a:p>
            <a:r>
              <a:rPr lang="en-US" dirty="0"/>
              <a:t>Take a moment and think about that. I encourage jotting down a note as a reminder of what you want to do.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Source: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“Change your mindset” by gguy44 from Getty Images. Canva.com. Accessed 25 Nov.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8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0C358-405D-7E8F-4CC3-D897CF57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CFC70-6981-8E8E-66DC-0CBBEE4B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82C17-157A-C5A2-1184-F57B67A82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cap="all" baseline="0" dirty="0">
                <a:solidFill>
                  <a:schemeClr val="tx1"/>
                </a:solidFill>
                <a:latin typeface="+mn-lt"/>
              </a:rPr>
              <a:t>(3 </a:t>
            </a: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min.)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Today, you walked in one way.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Good news, you don’t have to leave the same.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You can take something – maybe many things – and use it to make your work and community better.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And guess what? That is true each day!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Each day is brand new, and it’s a chance to be impactful and impacted.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Let’s take 1 minute – </a:t>
            </a:r>
            <a:r>
              <a:rPr lang="en-US" sz="1200" b="0" u="sng" cap="none" baseline="0" dirty="0">
                <a:solidFill>
                  <a:schemeClr val="tx1"/>
                </a:solidFill>
                <a:latin typeface="+mn-lt"/>
              </a:rPr>
              <a:t>share with the person next to you</a:t>
            </a: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 one way you will be leaving different today.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cap="none" baseline="0" dirty="0">
                <a:solidFill>
                  <a:schemeClr val="tx1"/>
                </a:solidFill>
                <a:latin typeface="+mn-lt"/>
              </a:rPr>
              <a:t>What’s one thing that has impacted you or will help you make an impact?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One minute – Go!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[Ask for a couple of people to share]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I’m here to add some ideas that you can consider to take away and apply to work.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The best part: It applies to life in general.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1000" b="0" cap="none" baseline="0" dirty="0">
                <a:solidFill>
                  <a:schemeClr val="tx1"/>
                </a:solidFill>
                <a:latin typeface="+mn-lt"/>
              </a:rPr>
              <a:t>Source: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sz="1000" b="0" cap="none" baseline="0" dirty="0">
                <a:solidFill>
                  <a:schemeClr val="tx1"/>
                </a:solidFill>
                <a:latin typeface="+mn-lt"/>
              </a:rPr>
              <a:t>from Getty Images Signature. Canva.com. Accessed 9 Sept.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54C66-95C7-774D-D45A-BC538F030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39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B784-C2E3-D0D8-8A7B-1753E887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36A04-D340-EEED-5F6F-72753598E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2876B-DEA1-FD5E-4A91-EE221052D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cap="all" baseline="0" dirty="0">
                <a:solidFill>
                  <a:schemeClr val="tx1"/>
                </a:solidFill>
                <a:latin typeface="+mn-lt"/>
              </a:rPr>
              <a:t>(1 </a:t>
            </a: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min.)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“You came in one way; you don’t have to leave the same.”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That can also be part of your mindset – applied to growth or positivity.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And I hope it is.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cap="none" baseline="0" dirty="0">
                <a:solidFill>
                  <a:schemeClr val="tx1"/>
                </a:solidFill>
                <a:latin typeface="+mn-lt"/>
              </a:rPr>
              <a:t>Thank you for your time today.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1000" b="0" cap="none" baseline="0" dirty="0">
                <a:solidFill>
                  <a:schemeClr val="tx1"/>
                </a:solidFill>
                <a:latin typeface="+mn-lt"/>
              </a:rPr>
              <a:t>Source: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sz="1000" b="0" cap="none" baseline="0" dirty="0">
                <a:solidFill>
                  <a:schemeClr val="tx1"/>
                </a:solidFill>
                <a:latin typeface="+mn-lt"/>
              </a:rPr>
              <a:t>from Getty Images Signature. Canva.com. Accessed 9 Sept.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2A325-BCCB-04F9-EDEC-E3C60A80E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9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(0 min. – Time with previous slides)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Here is the plan for our time together: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[Read slide]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sz="1200" i="0" dirty="0">
                <a:solidFill>
                  <a:schemeClr val="tx1"/>
                </a:solidFill>
                <a:latin typeface="+mn-lt"/>
              </a:rPr>
              <a:t>Today, we are going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chemeClr val="tx1"/>
                </a:solidFill>
                <a:latin typeface="+mn-lt"/>
              </a:rPr>
              <a:t>Talk with each 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</a:rPr>
              <a:t>ADD MORE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Source: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“Plan 3d colorful buzzword” by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donskarpo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from Getty Images. Canva.com. Accessed 16 Oct.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4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all" dirty="0"/>
              <a:t>(1 </a:t>
            </a:r>
            <a:r>
              <a:rPr lang="en-US" dirty="0"/>
              <a:t>min.)</a:t>
            </a:r>
          </a:p>
          <a:p>
            <a:endParaRPr lang="en-US" sz="1200" dirty="0"/>
          </a:p>
          <a:p>
            <a:r>
              <a:rPr lang="en-US" sz="1200" dirty="0"/>
              <a:t>Can we agree that change happens?</a:t>
            </a:r>
          </a:p>
          <a:p>
            <a:r>
              <a:rPr lang="en-US" sz="1200" dirty="0"/>
              <a:t>[Pause]</a:t>
            </a:r>
          </a:p>
          <a:p>
            <a:endParaRPr lang="en-US" sz="1200" dirty="0"/>
          </a:p>
          <a:p>
            <a:r>
              <a:rPr lang="en-US" sz="1200" dirty="0"/>
              <a:t>Yes, change happens. – We know that!</a:t>
            </a:r>
          </a:p>
          <a:p>
            <a:endParaRPr lang="en-US" sz="1200" dirty="0"/>
          </a:p>
          <a:p>
            <a:r>
              <a:rPr lang="en-US" sz="1200" b="1" dirty="0"/>
              <a:t>[Click]</a:t>
            </a:r>
          </a:p>
          <a:p>
            <a:endParaRPr lang="en-US" sz="1200" b="1" dirty="0"/>
          </a:p>
          <a:p>
            <a:r>
              <a:rPr lang="en-US" sz="1200" dirty="0"/>
              <a:t>When we think about change in an organization, sometimes: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It happens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You start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You’re the messenger.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800" dirty="0"/>
              <a:t>Sources:</a:t>
            </a:r>
          </a:p>
          <a:p>
            <a:pPr marL="176679" indent="-176679" defTabSz="942289"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“Changing business management concept” by </a:t>
            </a:r>
            <a:r>
              <a:rPr lang="en-US" sz="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tadamichi</a:t>
            </a:r>
            <a:r>
              <a:rPr lang="en-US" sz="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from Getty Images. Canva.com. Accessed 11 Dec. 2024.</a:t>
            </a:r>
            <a:endParaRPr lang="en-US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1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02655-F9A9-FD6D-D873-4D53FB53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86403E-6545-A052-C38F-99B5B2671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1E21D-6524-CD10-F12A-F35605534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cap="all" baseline="0" dirty="0"/>
              <a:t>(2</a:t>
            </a:r>
            <a:r>
              <a:rPr lang="en-US" sz="1200" b="0" cap="none" baseline="0" dirty="0"/>
              <a:t> min.)</a:t>
            </a:r>
          </a:p>
          <a:p>
            <a:endParaRPr lang="en-US" sz="1200" b="0" cap="none" baseline="0" dirty="0"/>
          </a:p>
          <a:p>
            <a:r>
              <a:rPr lang="en-US" sz="1200" b="0" cap="none" baseline="0" dirty="0"/>
              <a:t>Change may feel: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/>
              <a:t>Constant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/>
              <a:t>Chaotic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/>
              <a:t>Complicated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/>
              <a:t>And pick a different adjective – but can you keep the alliteration? </a:t>
            </a:r>
            <a:r>
              <a:rPr lang="en-US" sz="1200" b="0" cap="none" baseline="0" dirty="0">
                <a:sym typeface="Wingdings" panose="05000000000000000000" pitchFamily="2" charset="2"/>
              </a:rPr>
              <a:t></a:t>
            </a:r>
            <a:endParaRPr lang="en-US" sz="1200" b="0" cap="none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0" cap="non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cap="none" baseline="0" dirty="0"/>
              <a:t>I’ve got another one for you…</a:t>
            </a:r>
            <a:r>
              <a:rPr lang="en-US" sz="1200" b="1" cap="none" baseline="0" dirty="0"/>
              <a:t>[Click]</a:t>
            </a:r>
            <a:endParaRPr lang="en-US" sz="1200" b="0" cap="non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Change of any kind often brings with is uncertainty.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How do we get to the end of what looks like a jumbled mess.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Where are we in the midst of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How do I not get tangled up in chaos – or in the feelings – to a point where it impacts my work and life in a less than positive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Change and uncertainty can come with certain feelings.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cap="non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At the local government level, you may be feeling a lot of “It happens to you.” and “We don’t know what this means.”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I know that it’s a tough time for a lot of people, and you may feel that way.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cap="non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cap="none" baseline="0" dirty="0"/>
              <a:t>Our time together this afternoon is meant to help us think about how to navigate where we are – any time and when things feel a bit bumpy, like they may right now.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cap="none" baseline="0" dirty="0"/>
          </a:p>
          <a:p>
            <a:endParaRPr lang="en-US" sz="1200" b="0" cap="none" baseline="0" dirty="0"/>
          </a:p>
          <a:p>
            <a:r>
              <a:rPr lang="en-US" sz="1200" b="0" cap="none" baseline="0" dirty="0"/>
              <a:t>Sources: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cap="none" baseline="0" dirty="0"/>
              <a:t>“Chaos” by </a:t>
            </a:r>
            <a:r>
              <a:rPr lang="en-US" sz="1200" b="0" cap="none" baseline="0" dirty="0" err="1"/>
              <a:t>ClarkandCompany</a:t>
            </a:r>
            <a:r>
              <a:rPr lang="en-US" sz="1200" b="0" cap="none" baseline="0" dirty="0"/>
              <a:t> from Getty Images Signature. Canva.com. Accessed 12 Dec.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0171A-5C17-C22B-6AB6-8CE58276A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9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(0 min.)</a:t>
            </a:r>
          </a:p>
          <a:p>
            <a:endParaRPr lang="en-US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Part of our navigational system is our mindset.</a:t>
            </a:r>
          </a:p>
          <a:p>
            <a:endParaRPr lang="en-US" b="0" cap="none" baseline="0" dirty="0">
              <a:latin typeface="+mn-lt"/>
            </a:endParaRPr>
          </a:p>
          <a:p>
            <a:r>
              <a:rPr lang="en-US" b="0" cap="none" baseline="0" dirty="0">
                <a:latin typeface="+mn-lt"/>
              </a:rPr>
              <a:t>Source:</a:t>
            </a:r>
            <a:endParaRPr lang="en-US" b="0" i="0" cap="none" baseline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(2 min.)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I want to propose to you that your mindset can make a big difference in navigating your days.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b="1" dirty="0"/>
              <a:t>What is a mindset?</a:t>
            </a:r>
          </a:p>
          <a:p>
            <a:pPr marL="171357" lvl="0" indent="-171424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Mental attitude</a:t>
            </a:r>
          </a:p>
          <a:p>
            <a:pPr marL="171357" lvl="0" indent="-171424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Beliefs that inform how we view the world</a:t>
            </a:r>
          </a:p>
          <a:p>
            <a:pPr marL="628489" lvl="1" indent="-171424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And therefore how we respond</a:t>
            </a:r>
          </a:p>
          <a:p>
            <a:pPr defTabSz="966469">
              <a:defRPr/>
            </a:pPr>
            <a:endParaRPr lang="en-US" dirty="0"/>
          </a:p>
          <a:p>
            <a:r>
              <a:rPr lang="en-US" dirty="0"/>
              <a:t>This topic of mindset starts with us.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It’s about more than a specific job.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Mindset affects how we approach work overall and life, and the choices we make based on what we believe.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dirty="0"/>
              <a:t>Because of that, it affects how we show up with other people and for ourselves – which does have an impact on those we serve.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There are a variety of mindsets we can have. Maybe you’ve heard people say, “They need to change their mindset.”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Our mindset about anything matters – [E.g. our mindset about working as a team matters.]</a:t>
            </a:r>
          </a:p>
          <a:p>
            <a:pPr marL="171424" indent="-171424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If we think people don’t want to work together toward a solution, will we have the conversation with them?</a:t>
            </a:r>
          </a:p>
          <a:p>
            <a:pPr marL="628624" lvl="1" indent="-171424" defTabSz="966469">
              <a:buFont typeface="Arial" panose="020B0604020202020204" pitchFamily="34" charset="0"/>
              <a:buChar char="•"/>
              <a:defRPr/>
            </a:pPr>
            <a:r>
              <a:rPr lang="en-US" dirty="0"/>
              <a:t>Why should I invest the effort?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Today, we are going to talk about a specific mindset: </a:t>
            </a:r>
            <a:r>
              <a:rPr lang="en-US" b="1" dirty="0"/>
              <a:t>[Click]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“Mindset – Business Chalkboard Background” by </a:t>
            </a:r>
            <a:r>
              <a:rPr lang="en-US" dirty="0" err="1"/>
              <a:t>hanibaram</a:t>
            </a:r>
            <a:r>
              <a:rPr lang="en-US" dirty="0"/>
              <a:t> from Getty Images Signature. Canva.com. Accessed 25 Nov. 2023.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0B968-4CBF-DF6F-B8E2-58EB891D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452A5C-0ADD-E691-32DC-630E4BB2E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FE31B-0DEC-E18D-27EC-E88926B2F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69">
              <a:defRPr/>
            </a:pPr>
            <a:r>
              <a:rPr lang="en-US" dirty="0"/>
              <a:t>(1 min.)</a:t>
            </a:r>
          </a:p>
          <a:p>
            <a:pPr defTabSz="966469">
              <a:defRPr/>
            </a:pPr>
            <a:endParaRPr lang="en-US" dirty="0"/>
          </a:p>
          <a:p>
            <a:pPr defTabSz="966469">
              <a:defRPr/>
            </a:pPr>
            <a:r>
              <a:rPr lang="en-US" dirty="0"/>
              <a:t>A Growth Mindset.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Growth Mindset: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The belief that one’s qualities can be cultivated and changed through applicable strategies and effort.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cs typeface="Times New Roman" panose="02020603050405020304" pitchFamily="18" charset="0"/>
              </a:rPr>
              <a:t>Just like it takes strategy, a plan, and effort to build the word “growth” out of blocks, we can utilize those to grow and change in our own lives.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Times New Roman" panose="02020603050405020304" pitchFamily="18" charset="0"/>
              </a:rPr>
              <a:t>If there is a growth mindset, there must be another kind of mindset that contrasts with it: A Fixed Mindset.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188" defTabSz="1026284">
              <a:defRPr/>
            </a:pPr>
            <a:r>
              <a:rPr lang="en-US" dirty="0"/>
              <a:t>Source:</a:t>
            </a:r>
          </a:p>
          <a:p>
            <a:pPr marL="285708" indent="-285708" defTabSz="91426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Dweck, Carol.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Mindset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. New York, Ballantine Books, 2016.</a:t>
            </a:r>
            <a:endParaRPr lang="en-US" dirty="0"/>
          </a:p>
          <a:p>
            <a:pPr marL="285708" indent="-285708"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Wooll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Maggie. “A growth mindset is a must-have – these 13 tips will grow yours.” </a:t>
            </a:r>
            <a:r>
              <a:rPr lang="en-US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BetterUp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26 July 2021, </a:t>
            </a:r>
            <a:r>
              <a:rPr lang="en-US" u="sng" dirty="0"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www.betterup.com/blog/growth-mindset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01920" indent="-186734" defTabSz="1026284">
              <a:buFont typeface="Arial" panose="020B0604020202020204" pitchFamily="34" charset="0"/>
              <a:buChar char="•"/>
              <a:defRPr/>
            </a:pPr>
            <a:r>
              <a:rPr lang="en-US" dirty="0"/>
              <a:t>“Growth” by </a:t>
            </a:r>
            <a:r>
              <a:rPr lang="en-US" dirty="0" err="1"/>
              <a:t>kemalbas</a:t>
            </a:r>
            <a:r>
              <a:rPr lang="en-US" dirty="0"/>
              <a:t> from Getty Images Signature. Canva.com. Accessed 7 May 2025.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B4D1F-0DD0-7D7D-4AF1-FB5917CD7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9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58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9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7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02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26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3B9690E8-0AA0-453A-A2BA-3C4A02401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612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97CAE430-B148-4FE1-B142-E196CFFEB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8612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34D7C92-7171-4768-A26F-CE08A04FAA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12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91EBE236-D9BF-46C4-8CE2-60F7CD40E7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3623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3755B2FB-A969-40D9-919A-8DBCA8B76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13623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047E0AE-451F-4E70-A217-3D51A5FCA8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623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92DC936D-218B-4AB2-A141-83C839EE37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179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085FD65-394A-47FA-BF7A-013D84C870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4179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23417874-DD14-461C-B278-0DE8032D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4179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A8685BFC-DF7F-4414-8D3E-652C9EF135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8350" y="2801105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1A82CD-E0FD-4C28-B287-439356FAE8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8350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C1ACEAC1-C62C-4024-9525-268AB7242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8350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688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67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82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40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56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57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0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132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5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0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5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5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3B9690E8-0AA0-453A-A2BA-3C4A02401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612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97CAE430-B148-4FE1-B142-E196CFFEB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8612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34D7C92-7171-4768-A26F-CE08A04FAA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12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91EBE236-D9BF-46C4-8CE2-60F7CD40E7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3623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3755B2FB-A969-40D9-919A-8DBCA8B76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13623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047E0AE-451F-4E70-A217-3D51A5FCA8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623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92DC936D-218B-4AB2-A141-83C839EE37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179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085FD65-394A-47FA-BF7A-013D84C870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4179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23417874-DD14-461C-B278-0DE8032D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4179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A8685BFC-DF7F-4414-8D3E-652C9EF135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8350" y="2801105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1A82CD-E0FD-4C28-B287-439356FAE8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8350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C1ACEAC1-C62C-4024-9525-268AB7242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8350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758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5" r:id="rId6"/>
    <p:sldLayoutId id="2147483783" r:id="rId7"/>
    <p:sldLayoutId id="2147483784" r:id="rId8"/>
    <p:sldLayoutId id="2147483767" r:id="rId9"/>
    <p:sldLayoutId id="2147483782" r:id="rId10"/>
    <p:sldLayoutId id="2147483778" r:id="rId11"/>
    <p:sldLayoutId id="2147483779" r:id="rId12"/>
    <p:sldLayoutId id="2147483765" r:id="rId13"/>
    <p:sldLayoutId id="2147483766" r:id="rId14"/>
    <p:sldLayoutId id="2147483769" r:id="rId15"/>
    <p:sldLayoutId id="2147483770" r:id="rId16"/>
    <p:sldLayoutId id="2147483771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5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kirkwood.edu/ctregistratio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0A950-5EE3-61BD-AB88-68F4EBBB3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EE018-36E1-0357-9F1B-76AB758D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5137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register.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A2381A1-C227-B3B6-C8B4-FA75CF70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85" r="-1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A0DC22F-C7DC-F31C-43D6-2599776D9E9F}"/>
              </a:ext>
            </a:extLst>
          </p:cNvPr>
          <p:cNvSpPr txBox="1">
            <a:spLocks/>
          </p:cNvSpPr>
          <p:nvPr/>
        </p:nvSpPr>
        <p:spPr>
          <a:xfrm>
            <a:off x="446534" y="5315443"/>
            <a:ext cx="4898034" cy="1325514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www.kirkwood.edu/ctregistration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2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D20E79-5717-12B2-2FAB-CAC314BC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 and Growth Mindsets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0F1285-305E-5133-2EC0-AF41AC9DEC7F}"/>
              </a:ext>
            </a:extLst>
          </p:cNvPr>
          <p:cNvGraphicFramePr>
            <a:graphicFrameLocks noGrp="1"/>
          </p:cNvGraphicFramePr>
          <p:nvPr/>
        </p:nvGraphicFramePr>
        <p:xfrm>
          <a:off x="581192" y="1856797"/>
          <a:ext cx="11029616" cy="391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808">
                  <a:extLst>
                    <a:ext uri="{9D8B030D-6E8A-4147-A177-3AD203B41FA5}">
                      <a16:colId xmlns:a16="http://schemas.microsoft.com/office/drawing/2014/main" val="983359063"/>
                    </a:ext>
                  </a:extLst>
                </a:gridCol>
                <a:gridCol w="5514808">
                  <a:extLst>
                    <a:ext uri="{9D8B030D-6E8A-4147-A177-3AD203B41FA5}">
                      <a16:colId xmlns:a16="http://schemas.microsoft.com/office/drawing/2014/main" val="1852051914"/>
                    </a:ext>
                  </a:extLst>
                </a:gridCol>
              </a:tblGrid>
              <a:tr h="1160119">
                <a:tc>
                  <a:txBody>
                    <a:bodyPr/>
                    <a:lstStyle/>
                    <a:p>
                      <a:r>
                        <a:rPr lang="en-US" sz="2600" dirty="0"/>
                        <a:t>Fixed Mindset:</a:t>
                      </a:r>
                    </a:p>
                    <a:p>
                      <a:r>
                        <a:rPr lang="en-US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belief that a person’s qualities are set and cannot change</a:t>
                      </a:r>
                      <a:endParaRPr lang="en-US" sz="2400" b="0" dirty="0"/>
                    </a:p>
                  </a:txBody>
                  <a:tcPr marL="112270" marR="112270" marT="56135" marB="5613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Growth Mindset:</a:t>
                      </a:r>
                    </a:p>
                    <a:p>
                      <a:r>
                        <a:rPr lang="en-US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belief that one’s qualities can be cultivated and changed through applicable strategies and effort</a:t>
                      </a:r>
                      <a:endParaRPr lang="en-US" sz="2400" b="0" dirty="0"/>
                    </a:p>
                  </a:txBody>
                  <a:tcPr marL="112270" marR="112270" marT="56135" marB="5613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28231"/>
                  </a:ext>
                </a:extLst>
              </a:tr>
              <a:tr h="455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Need to prove myself repeatedly</a:t>
                      </a:r>
                    </a:p>
                  </a:txBody>
                  <a:tcPr marL="112270" marR="112270" marT="56135" marB="5613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Can learn and change</a:t>
                      </a:r>
                    </a:p>
                  </a:txBody>
                  <a:tcPr marL="112270" marR="112270" marT="56135" marB="56135"/>
                </a:tc>
                <a:extLst>
                  <a:ext uri="{0D108BD9-81ED-4DB2-BD59-A6C34878D82A}">
                    <a16:rowId xmlns:a16="http://schemas.microsoft.com/office/drawing/2014/main" val="462061760"/>
                  </a:ext>
                </a:extLst>
              </a:tr>
              <a:tr h="455316"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Believes they know all they can</a:t>
                      </a:r>
                    </a:p>
                  </a:txBody>
                  <a:tcPr marL="112270" marR="112270" marT="56135" marB="56135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Desires to learn</a:t>
                      </a:r>
                    </a:p>
                  </a:txBody>
                  <a:tcPr marL="112270" marR="112270" marT="56135" marB="56135"/>
                </a:tc>
                <a:extLst>
                  <a:ext uri="{0D108BD9-81ED-4DB2-BD59-A6C34878D82A}">
                    <a16:rowId xmlns:a16="http://schemas.microsoft.com/office/drawing/2014/main" val="2608143613"/>
                  </a:ext>
                </a:extLst>
              </a:tr>
              <a:tr h="455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Failure means lacking intelligence/talent</a:t>
                      </a:r>
                    </a:p>
                  </a:txBody>
                  <a:tcPr marL="112270" marR="112270" marT="56135" marB="5613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Failure is a part of learning and growing</a:t>
                      </a:r>
                    </a:p>
                  </a:txBody>
                  <a:tcPr marL="112270" marR="112270" marT="56135" marB="56135"/>
                </a:tc>
                <a:extLst>
                  <a:ext uri="{0D108BD9-81ED-4DB2-BD59-A6C34878D82A}">
                    <a16:rowId xmlns:a16="http://schemas.microsoft.com/office/drawing/2014/main" val="2129781707"/>
                  </a:ext>
                </a:extLst>
              </a:tr>
              <a:tr h="455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Choose comfort zone/the “safe” route</a:t>
                      </a:r>
                    </a:p>
                  </a:txBody>
                  <a:tcPr marL="112270" marR="112270" marT="56135" marB="5613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Choose to push/stretch myself</a:t>
                      </a:r>
                    </a:p>
                  </a:txBody>
                  <a:tcPr marL="112270" marR="112270" marT="56135" marB="56135"/>
                </a:tc>
                <a:extLst>
                  <a:ext uri="{0D108BD9-81ED-4DB2-BD59-A6C34878D82A}">
                    <a16:rowId xmlns:a16="http://schemas.microsoft.com/office/drawing/2014/main" val="3570854311"/>
                  </a:ext>
                </a:extLst>
              </a:tr>
              <a:tr h="455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Effort means I lack something</a:t>
                      </a:r>
                    </a:p>
                  </a:txBody>
                  <a:tcPr marL="112270" marR="112270" marT="56135" marB="5613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Effort is part of growth</a:t>
                      </a:r>
                    </a:p>
                  </a:txBody>
                  <a:tcPr marL="112270" marR="112270" marT="56135" marB="56135"/>
                </a:tc>
                <a:extLst>
                  <a:ext uri="{0D108BD9-81ED-4DB2-BD59-A6C34878D82A}">
                    <a16:rowId xmlns:a16="http://schemas.microsoft.com/office/drawing/2014/main" val="11427452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123F11-4ECE-944C-37FE-FA5524EA45F6}"/>
              </a:ext>
            </a:extLst>
          </p:cNvPr>
          <p:cNvSpPr txBox="1"/>
          <p:nvPr/>
        </p:nvSpPr>
        <p:spPr>
          <a:xfrm>
            <a:off x="52843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369412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two white street signs with black text&#10;&#10;AI-generated content may be incorrect.">
            <a:extLst>
              <a:ext uri="{FF2B5EF4-FFF2-40B4-BE49-F238E27FC236}">
                <a16:creationId xmlns:a16="http://schemas.microsoft.com/office/drawing/2014/main" id="{2A146562-928C-ADC6-A619-36DC8C05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A9970CA-558E-09C9-EC33-D4133730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4469"/>
            <a:ext cx="12191980" cy="1572203"/>
          </a:xfrm>
        </p:spPr>
        <p:txBody>
          <a:bodyPr anchor="t" anchorCtr="0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mindset do you have?</a:t>
            </a:r>
          </a:p>
          <a:p>
            <a:pPr algn="ctr"/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018E2B43-2D64-1962-A853-C44E8B67C1D7}"/>
              </a:ext>
            </a:extLst>
          </p:cNvPr>
          <p:cNvSpPr txBox="1">
            <a:spLocks/>
          </p:cNvSpPr>
          <p:nvPr/>
        </p:nvSpPr>
        <p:spPr>
          <a:xfrm>
            <a:off x="4495800" y="3827607"/>
            <a:ext cx="3160568" cy="85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YES!</a:t>
            </a:r>
          </a:p>
          <a:p>
            <a:pPr algn="ctr"/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7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F1DC2-CAE8-BD76-B410-B724B3024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71A17A-555D-D226-DEA8-F764F6ED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55371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Recreation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A person cutting a card with scissors&#10;&#10;AI-generated content may be incorrect.">
            <a:extLst>
              <a:ext uri="{FF2B5EF4-FFF2-40B4-BE49-F238E27FC236}">
                <a16:creationId xmlns:a16="http://schemas.microsoft.com/office/drawing/2014/main" id="{9462C429-E43E-F3B9-EBE3-AACE39A64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60" r="-1" b="155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53780-40A6-B914-3D9D-51CBF511FB61}"/>
              </a:ext>
            </a:extLst>
          </p:cNvPr>
          <p:cNvSpPr txBox="1"/>
          <p:nvPr/>
        </p:nvSpPr>
        <p:spPr>
          <a:xfrm>
            <a:off x="52843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3534154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06AE2-D455-8688-AFCA-24501FAC7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red pencil next to a grade&#10;&#10;AI-generated content may be incorrect.">
            <a:extLst>
              <a:ext uri="{FF2B5EF4-FFF2-40B4-BE49-F238E27FC236}">
                <a16:creationId xmlns:a16="http://schemas.microsoft.com/office/drawing/2014/main" id="{6CC1DB38-3C11-134F-31BE-1BBFBC1B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39" y="572929"/>
            <a:ext cx="5331481" cy="337216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riting in a book&#10;&#10;AI-generated content may be incorrect.">
            <a:extLst>
              <a:ext uri="{FF2B5EF4-FFF2-40B4-BE49-F238E27FC236}">
                <a16:creationId xmlns:a16="http://schemas.microsoft.com/office/drawing/2014/main" id="{A6D68A20-F4A1-1657-5A6A-E9BB6ED3F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35" y="541064"/>
            <a:ext cx="5186252" cy="34358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016FC95-90E8-5FB9-A7CB-07ACCBAB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6807050" cy="854515"/>
          </a:xfrm>
        </p:spPr>
        <p:txBody>
          <a:bodyPr anchor="t" anchorCtr="0">
            <a:normAutofit/>
          </a:bodyPr>
          <a:lstStyle/>
          <a:p>
            <a:r>
              <a:rPr lang="en-US" sz="40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Perfection </a:t>
            </a:r>
            <a:r>
              <a:rPr lang="en-US" sz="4000" b="1" i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40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Effort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E0474AF8-34B5-2544-C70E-FCBF9685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00" y="5293377"/>
            <a:ext cx="7240909" cy="790998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all forms of education…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E3C61-8FBE-9479-08DC-6E30B2F20412}"/>
              </a:ext>
            </a:extLst>
          </p:cNvPr>
          <p:cNvSpPr txBox="1"/>
          <p:nvPr/>
        </p:nvSpPr>
        <p:spPr>
          <a:xfrm>
            <a:off x="43318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1301515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336AB-23D6-8DDB-066F-83205858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standing in front of a television&#10;&#10;AI-generated content may be incorrect.">
            <a:extLst>
              <a:ext uri="{FF2B5EF4-FFF2-40B4-BE49-F238E27FC236}">
                <a16:creationId xmlns:a16="http://schemas.microsoft.com/office/drawing/2014/main" id="{EE528811-6BA9-4C07-3731-63ACBD44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7" y="566265"/>
            <a:ext cx="5331481" cy="33854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ncil eraser and a pencil shavings on a piece of paper&#10;&#10;AI-generated content may be incorrect.">
            <a:extLst>
              <a:ext uri="{FF2B5EF4-FFF2-40B4-BE49-F238E27FC236}">
                <a16:creationId xmlns:a16="http://schemas.microsoft.com/office/drawing/2014/main" id="{8378A1C8-4FAC-6241-D69F-3A47B30D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9" y="515863"/>
            <a:ext cx="5147403" cy="34358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06CBB4E-DD39-A49D-1D9F-7B0AD304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9" y="5058196"/>
            <a:ext cx="8941951" cy="653996"/>
          </a:xfrm>
        </p:spPr>
        <p:txBody>
          <a:bodyPr anchor="t" anchorCtr="0">
            <a:noAutofit/>
          </a:bodyPr>
          <a:lstStyle/>
          <a:p>
            <a:r>
              <a:rPr lang="en-US" sz="40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Great Work Allowed </a:t>
            </a:r>
            <a:r>
              <a:rPr lang="en-US" sz="4000" b="1" i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40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97BB0-E990-E068-A858-E238645FAB8D}"/>
              </a:ext>
            </a:extLst>
          </p:cNvPr>
          <p:cNvSpPr txBox="1"/>
          <p:nvPr/>
        </p:nvSpPr>
        <p:spPr>
          <a:xfrm>
            <a:off x="43318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9961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DBC364-3F17-89FA-0B79-94F80A2F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37E5E3-9B77-081B-7272-F14F28A7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55371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is good!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hand holding a watering can and drawing a flower&#10;&#10;AI-generated content may be incorrect.">
            <a:extLst>
              <a:ext uri="{FF2B5EF4-FFF2-40B4-BE49-F238E27FC236}">
                <a16:creationId xmlns:a16="http://schemas.microsoft.com/office/drawing/2014/main" id="{5C5E20AA-7E61-0EAB-B36B-31A01D55C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26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B5418-C89D-C446-CD3A-AE8B2A76E3DC}"/>
              </a:ext>
            </a:extLst>
          </p:cNvPr>
          <p:cNvSpPr txBox="1"/>
          <p:nvPr/>
        </p:nvSpPr>
        <p:spPr>
          <a:xfrm>
            <a:off x="-3856526" y="54907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Extra Light"/>
                <a:ea typeface="+mn-ea"/>
                <a:cs typeface="+mn-cs"/>
              </a:rPr>
              <a:t>Handout p. 10</a:t>
            </a:r>
          </a:p>
        </p:txBody>
      </p:sp>
    </p:spTree>
    <p:extLst>
      <p:ext uri="{BB962C8B-B14F-4D97-AF65-F5344CB8AC3E}">
        <p14:creationId xmlns:p14="http://schemas.microsoft.com/office/powerpoint/2010/main" val="3983221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86406-539A-6410-EA87-05275FD98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41F2B4-5B3A-7089-D9E0-7BEA3B63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anchor="t" anchorCtr="0"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Be Clear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69E082-AC2A-9782-C29D-6C282A287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1890876"/>
            <a:ext cx="3568661" cy="3833385"/>
          </a:xfrm>
        </p:spPr>
        <p:txBody>
          <a:bodyPr anchor="t" anchorCtr="0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mindset: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only about effort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not always yield positive outcomes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the same as a positive mindset </a:t>
            </a:r>
          </a:p>
        </p:txBody>
      </p:sp>
      <p:pic>
        <p:nvPicPr>
          <p:cNvPr id="5" name="Picture 4" descr="A red and white sign with a white arrow and a black arrow&#10;&#10;AI-generated content may be incorrect.">
            <a:extLst>
              <a:ext uri="{FF2B5EF4-FFF2-40B4-BE49-F238E27FC236}">
                <a16:creationId xmlns:a16="http://schemas.microsoft.com/office/drawing/2014/main" id="{5EA83638-149D-8130-98A2-15C22663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016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F6A275-09E3-EA26-404F-088987CBA9A2}"/>
              </a:ext>
            </a:extLst>
          </p:cNvPr>
          <p:cNvSpPr txBox="1"/>
          <p:nvPr/>
        </p:nvSpPr>
        <p:spPr>
          <a:xfrm>
            <a:off x="609906" y="6400800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072F4-42D0-BA11-1AA9-75A67BB5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F87921-DEE6-6B9D-6F0D-2634C728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Mindset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936C2-854E-9D68-BEDE-6C826DDA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239783"/>
            <a:ext cx="4676608" cy="1409700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 tendency toward optimistic thinking”</a:t>
            </a:r>
          </a:p>
          <a:p>
            <a:pPr marL="0" indent="0">
              <a:buNone/>
            </a:pPr>
            <a:endParaRPr lang="en-US" sz="28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ign with white text on it&#10;&#10;AI-generated content may be incorrect.">
            <a:extLst>
              <a:ext uri="{FF2B5EF4-FFF2-40B4-BE49-F238E27FC236}">
                <a16:creationId xmlns:a16="http://schemas.microsoft.com/office/drawing/2014/main" id="{4EB33964-FE84-7119-271A-5444084F7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59" y="1885949"/>
            <a:ext cx="6343448" cy="4117367"/>
          </a:xfrm>
          <a:prstGeom prst="rect">
            <a:avLst/>
          </a:prstGeom>
          <a:ln w="19050">
            <a:solidFill>
              <a:srgbClr val="46535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4ED58-380C-06A6-C42B-3B0EF4BB5BA8}"/>
              </a:ext>
            </a:extLst>
          </p:cNvPr>
          <p:cNvSpPr txBox="1"/>
          <p:nvPr/>
        </p:nvSpPr>
        <p:spPr>
          <a:xfrm>
            <a:off x="609906" y="6400800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9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D9A088-56C1-C1F4-EE55-7EE45E7D3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ck with black hands&#10;&#10;AI-generated content may be incorrect.">
            <a:extLst>
              <a:ext uri="{FF2B5EF4-FFF2-40B4-BE49-F238E27FC236}">
                <a16:creationId xmlns:a16="http://schemas.microsoft.com/office/drawing/2014/main" id="{EF88586B-7CA0-5147-E6B2-C4B8C8FBD4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8370" b="67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B04597-FAA2-3730-D219-B819A223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 anchor="t" anchorCtr="0"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Mindset Moments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0CAE8D-3425-63EA-B530-19BAF1800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Discuss: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what moments / situations does your mindset matter?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has (or could) your mindset (growth or positive) had a positive impact on you, others, or a situation?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16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9309-A4FB-5FA0-C8ED-965F27CF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1AA99-43B3-245E-8681-52B7B7800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pic>
        <p:nvPicPr>
          <p:cNvPr id="8" name="Picture Placeholder 7" descr="Blurry close-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27CB6A7-6E60-617D-D270-187BF3D83E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66" b="11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176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870" y="800916"/>
            <a:ext cx="3632364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Mindset: Navigating Turbulent Times with Less Stress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900" b="1" i="1" dirty="0">
                <a:solidFill>
                  <a:srgbClr val="FFFFFF">
                    <a:alpha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Brenda Meeker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rgbClr val="FFFFFF">
                    <a:alpha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Partner in Progress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19FC93-207C-69FA-A3D8-F440AA721DAB}"/>
              </a:ext>
            </a:extLst>
          </p:cNvPr>
          <p:cNvSpPr/>
          <p:nvPr/>
        </p:nvSpPr>
        <p:spPr>
          <a:xfrm>
            <a:off x="439766" y="5302950"/>
            <a:ext cx="7602381" cy="1053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564945A-38B4-2ACF-B1D4-28DA45F39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944" y="5385844"/>
            <a:ext cx="285750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A1FA2F-9620-5B81-0B9D-1DA9EBFF25A6}"/>
              </a:ext>
            </a:extLst>
          </p:cNvPr>
          <p:cNvSpPr txBox="1"/>
          <p:nvPr/>
        </p:nvSpPr>
        <p:spPr>
          <a:xfrm>
            <a:off x="7829066" y="6454850"/>
            <a:ext cx="808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Copyright 2025 Elevate Consulting, 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D1927-3B0A-684B-AD0F-42FFCCBE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63" y="5521302"/>
            <a:ext cx="2248561" cy="655295"/>
          </a:xfrm>
          <a:prstGeom prst="rect">
            <a:avLst/>
          </a:prstGeom>
        </p:spPr>
      </p:pic>
      <p:pic>
        <p:nvPicPr>
          <p:cNvPr id="13" name="Picture Placeholder 12" descr="A wooden blocks with black letters on a table&#10;&#10;AI-generated content may be incorrect.">
            <a:extLst>
              <a:ext uri="{FF2B5EF4-FFF2-40B4-BE49-F238E27FC236}">
                <a16:creationId xmlns:a16="http://schemas.microsoft.com/office/drawing/2014/main" id="{65600593-A83E-5266-7E71-718046496D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275" b="1275"/>
          <a:stretch>
            <a:fillRect/>
          </a:stretch>
        </p:blipFill>
        <p:spPr>
          <a:xfrm>
            <a:off x="447675" y="465138"/>
            <a:ext cx="7594600" cy="480377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4CF239-D7E8-12E6-95E8-C92A5680506E}"/>
              </a:ext>
            </a:extLst>
          </p:cNvPr>
          <p:cNvSpPr/>
          <p:nvPr/>
        </p:nvSpPr>
        <p:spPr>
          <a:xfrm>
            <a:off x="446534" y="453643"/>
            <a:ext cx="7595613" cy="5899650"/>
          </a:xfrm>
          <a:prstGeom prst="rect">
            <a:avLst/>
          </a:prstGeom>
          <a:noFill/>
          <a:ln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3EFBB-C249-524D-CE70-E83B497BA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C4A66A0-AE4D-97D1-7BCD-1E62C460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814751-0314-3180-E288-B25E8D06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85950"/>
            <a:ext cx="4962358" cy="377189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natural reaction your body has when changes or challenges occur”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you believe about stress?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magnifying glass with a wood handle&#10;&#10;AI-generated content may be incorrect.">
            <a:extLst>
              <a:ext uri="{FF2B5EF4-FFF2-40B4-BE49-F238E27FC236}">
                <a16:creationId xmlns:a16="http://schemas.microsoft.com/office/drawing/2014/main" id="{4B48212B-7521-619F-29ED-F6AD6800E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42" y="1771590"/>
            <a:ext cx="6101814" cy="4000078"/>
          </a:xfrm>
          <a:prstGeom prst="rect">
            <a:avLst/>
          </a:prstGeom>
          <a:ln w="19050">
            <a:solidFill>
              <a:srgbClr val="465359"/>
            </a:solidFill>
          </a:ln>
        </p:spPr>
      </p:pic>
    </p:spTree>
    <p:extLst>
      <p:ext uri="{BB962C8B-B14F-4D97-AF65-F5344CB8AC3E}">
        <p14:creationId xmlns:p14="http://schemas.microsoft.com/office/powerpoint/2010/main" val="419527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B1412-447E-6DA3-9704-1E92DE3EE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2647480-069C-9CF6-47EF-91A64933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anchor="t" anchorCtr="0"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 and Mindset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D6E8CD-F76C-093A-AC01-098032E9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81498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could mindset affect stress?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in a black suit&#10;&#10;AI-generated content may be incorrect.">
            <a:extLst>
              <a:ext uri="{FF2B5EF4-FFF2-40B4-BE49-F238E27FC236}">
                <a16:creationId xmlns:a16="http://schemas.microsoft.com/office/drawing/2014/main" id="{159DAEBF-91D4-A259-4517-06B38C4B0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9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46890-8CBE-E916-85D6-15C41B8D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0271-EC5E-ECFF-4E41-2022F1B19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Move Forward</a:t>
            </a:r>
          </a:p>
        </p:txBody>
      </p:sp>
      <p:pic>
        <p:nvPicPr>
          <p:cNvPr id="8" name="Picture Placeholder 7" descr="Blurry close-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83B7CAF-05F3-3BF0-F698-D6D9E6CC45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66" b="11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0858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0FBB4-0122-A639-5E35-61D2682C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32CDB4-F57E-93F4-BEBE-650E849D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anchor="t" anchorCtr="0">
            <a:noAutofit/>
          </a:bodyPr>
          <a:lstStyle/>
          <a:p>
            <a:r>
              <a:rPr lang="en-US" sz="36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A9C6B0-5237-4716-DA11-B0CEF9645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044393"/>
            <a:ext cx="3568661" cy="4356407"/>
          </a:xfrm>
        </p:spPr>
        <p:txBody>
          <a:bodyPr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care of yourself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Eat right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activity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Sleep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the good and gratefulness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your mindset</a:t>
            </a:r>
          </a:p>
        </p:txBody>
      </p:sp>
      <p:pic>
        <p:nvPicPr>
          <p:cNvPr id="4" name="Picture 3" descr="A person with his eyes closed&#10;&#10;AI-generated content may be incorrect.">
            <a:extLst>
              <a:ext uri="{FF2B5EF4-FFF2-40B4-BE49-F238E27FC236}">
                <a16:creationId xmlns:a16="http://schemas.microsoft.com/office/drawing/2014/main" id="{9BC6C063-A1F1-A14E-799B-9A5431F5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016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B9C78-62C5-7FF7-CE82-553CBDD9330B}"/>
              </a:ext>
            </a:extLst>
          </p:cNvPr>
          <p:cNvSpPr txBox="1"/>
          <p:nvPr/>
        </p:nvSpPr>
        <p:spPr>
          <a:xfrm>
            <a:off x="10456542" y="6457890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287879"/>
            <a:ext cx="11029616" cy="988332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a Growth Mindset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15A647C5-0FFE-7AA8-8CBD-2E6A544B9934}"/>
              </a:ext>
            </a:extLst>
          </p:cNvPr>
          <p:cNvSpPr txBox="1">
            <a:spLocks/>
          </p:cNvSpPr>
          <p:nvPr/>
        </p:nvSpPr>
        <p:spPr>
          <a:xfrm>
            <a:off x="4310532" y="1548946"/>
            <a:ext cx="3591561" cy="46515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 &amp; self-examine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C33CB8A-CB28-DF86-5556-A89104C2290D}"/>
              </a:ext>
            </a:extLst>
          </p:cNvPr>
          <p:cNvSpPr txBox="1">
            <a:spLocks/>
          </p:cNvSpPr>
          <p:nvPr/>
        </p:nvSpPr>
        <p:spPr>
          <a:xfrm>
            <a:off x="8230656" y="1568504"/>
            <a:ext cx="3591559" cy="46515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Start!</a:t>
            </a: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4E27F5F7-A7A4-A372-04C1-6FF3EF29D69F}"/>
              </a:ext>
            </a:extLst>
          </p:cNvPr>
          <p:cNvSpPr txBox="1">
            <a:spLocks/>
          </p:cNvSpPr>
          <p:nvPr/>
        </p:nvSpPr>
        <p:spPr>
          <a:xfrm>
            <a:off x="392564" y="1548946"/>
            <a:ext cx="3591561" cy="733590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your thinking/language</a:t>
            </a:r>
          </a:p>
        </p:txBody>
      </p:sp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ADB41334-F680-A0AF-95DE-C5E25369C300}"/>
              </a:ext>
            </a:extLst>
          </p:cNvPr>
          <p:cNvSpPr txBox="1">
            <a:spLocks/>
          </p:cNvSpPr>
          <p:nvPr/>
        </p:nvSpPr>
        <p:spPr>
          <a:xfrm>
            <a:off x="392563" y="2722418"/>
            <a:ext cx="3591561" cy="16209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 blaming, comparison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“yet” and “I can”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EF30BFD-9932-7709-DCEC-6527B0380755}"/>
              </a:ext>
            </a:extLst>
          </p:cNvPr>
          <p:cNvSpPr txBox="1">
            <a:spLocks/>
          </p:cNvSpPr>
          <p:nvPr/>
        </p:nvSpPr>
        <p:spPr>
          <a:xfrm>
            <a:off x="4319450" y="2501102"/>
            <a:ext cx="3591561" cy="33493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Honest assessment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learning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self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others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 of change and challenges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3927C1F-8E0F-EBCA-4EF0-3ED49EF21FD7}"/>
              </a:ext>
            </a:extLst>
          </p:cNvPr>
          <p:cNvSpPr txBox="1">
            <a:spLocks/>
          </p:cNvSpPr>
          <p:nvPr/>
        </p:nvSpPr>
        <p:spPr>
          <a:xfrm>
            <a:off x="8246337" y="2285043"/>
            <a:ext cx="3591561" cy="37814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Reinforce that you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doing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progress, get better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realistic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2D7D20-8750-9515-216D-E0F8F34862C4}"/>
              </a:ext>
            </a:extLst>
          </p:cNvPr>
          <p:cNvCxnSpPr>
            <a:stCxn id="37" idx="3"/>
          </p:cNvCxnSpPr>
          <p:nvPr/>
        </p:nvCxnSpPr>
        <p:spPr>
          <a:xfrm flipH="1">
            <a:off x="3984124" y="1915741"/>
            <a:ext cx="1" cy="321736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7CACA3-60DF-801F-35AC-1C8C675252F7}"/>
              </a:ext>
            </a:extLst>
          </p:cNvPr>
          <p:cNvCxnSpPr/>
          <p:nvPr/>
        </p:nvCxnSpPr>
        <p:spPr>
          <a:xfrm flipH="1">
            <a:off x="7939596" y="1901885"/>
            <a:ext cx="1" cy="321736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C1F18-29E4-191E-955A-3D72002D5AB3}"/>
              </a:ext>
            </a:extLst>
          </p:cNvPr>
          <p:cNvSpPr txBox="1">
            <a:spLocks/>
          </p:cNvSpPr>
          <p:nvPr/>
        </p:nvSpPr>
        <p:spPr>
          <a:xfrm>
            <a:off x="5455754" y="5406384"/>
            <a:ext cx="2527399" cy="557389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20BAA40-6E4D-979D-5D0C-AC5ADBA87298}"/>
              </a:ext>
            </a:extLst>
          </p:cNvPr>
          <p:cNvSpPr txBox="1">
            <a:spLocks/>
          </p:cNvSpPr>
          <p:nvPr/>
        </p:nvSpPr>
        <p:spPr>
          <a:xfrm>
            <a:off x="7489732" y="5409123"/>
            <a:ext cx="2527399" cy="557389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96D65A4-6908-1033-07E9-795BE58BD729}"/>
              </a:ext>
            </a:extLst>
          </p:cNvPr>
          <p:cNvSpPr txBox="1">
            <a:spLocks/>
          </p:cNvSpPr>
          <p:nvPr/>
        </p:nvSpPr>
        <p:spPr>
          <a:xfrm>
            <a:off x="6816995" y="6166571"/>
            <a:ext cx="2527399" cy="557389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7DED216-16F7-2B9A-800C-9EA8A8487B35}"/>
              </a:ext>
            </a:extLst>
          </p:cNvPr>
          <p:cNvSpPr/>
          <p:nvPr/>
        </p:nvSpPr>
        <p:spPr>
          <a:xfrm>
            <a:off x="392563" y="4561864"/>
            <a:ext cx="1613748" cy="847259"/>
          </a:xfrm>
          <a:prstGeom prst="cloudCallou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D2D5550-6345-0926-7DAE-2E71F3711E51}"/>
              </a:ext>
            </a:extLst>
          </p:cNvPr>
          <p:cNvSpPr/>
          <p:nvPr/>
        </p:nvSpPr>
        <p:spPr>
          <a:xfrm>
            <a:off x="2269802" y="5133109"/>
            <a:ext cx="1124501" cy="833403"/>
          </a:xfrm>
          <a:prstGeom prst="wedgeRoundRectCallo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0D120EC8-B4DA-B496-E4CC-A5A1FFADCE5B}"/>
              </a:ext>
            </a:extLst>
          </p:cNvPr>
          <p:cNvSpPr/>
          <p:nvPr/>
        </p:nvSpPr>
        <p:spPr>
          <a:xfrm rot="7564440">
            <a:off x="8405020" y="6088677"/>
            <a:ext cx="1248961" cy="48155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3F5C5853-1689-5005-8E61-2DA79B9A716B}"/>
              </a:ext>
            </a:extLst>
          </p:cNvPr>
          <p:cNvSpPr/>
          <p:nvPr/>
        </p:nvSpPr>
        <p:spPr>
          <a:xfrm rot="12902735">
            <a:off x="6440849" y="6165379"/>
            <a:ext cx="1248961" cy="48155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9BA843C2-A43D-0A1C-0F7B-7DE1E9F30572}"/>
              </a:ext>
            </a:extLst>
          </p:cNvPr>
          <p:cNvSpPr/>
          <p:nvPr/>
        </p:nvSpPr>
        <p:spPr>
          <a:xfrm>
            <a:off x="7150016" y="4980650"/>
            <a:ext cx="1688108" cy="60008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58619-682E-4D75-1A9F-C18D8065F79D}"/>
              </a:ext>
            </a:extLst>
          </p:cNvPr>
          <p:cNvSpPr txBox="1"/>
          <p:nvPr/>
        </p:nvSpPr>
        <p:spPr>
          <a:xfrm>
            <a:off x="52843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2</a:t>
            </a:r>
          </a:p>
        </p:txBody>
      </p:sp>
    </p:spTree>
    <p:extLst>
      <p:ext uri="{BB962C8B-B14F-4D97-AF65-F5344CB8AC3E}">
        <p14:creationId xmlns:p14="http://schemas.microsoft.com/office/powerpoint/2010/main" val="27517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3" grpId="0"/>
      <p:bldP spid="6" grpId="0"/>
      <p:bldP spid="8" grpId="0"/>
      <p:bldP spid="13" grpId="0"/>
      <p:bldP spid="14" grpId="0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06909"/>
            <a:ext cx="11029616" cy="988332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Fostering a Positive Mindset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04607-93C8-8E9D-8312-05D092BF9631}"/>
              </a:ext>
            </a:extLst>
          </p:cNvPr>
          <p:cNvSpPr txBox="1"/>
          <p:nvPr/>
        </p:nvSpPr>
        <p:spPr>
          <a:xfrm>
            <a:off x="395683" y="6388076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1B6A5B-4160-3443-ECE2-D1B8446369CD}"/>
              </a:ext>
            </a:extLst>
          </p:cNvPr>
          <p:cNvSpPr/>
          <p:nvPr/>
        </p:nvSpPr>
        <p:spPr>
          <a:xfrm>
            <a:off x="212120" y="1665590"/>
            <a:ext cx="3722848" cy="4207874"/>
          </a:xfrm>
          <a:prstGeom prst="rect">
            <a:avLst/>
          </a:prstGeom>
          <a:noFill/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A431DA55-F120-2353-C49C-A0CCE3D5584B}"/>
              </a:ext>
            </a:extLst>
          </p:cNvPr>
          <p:cNvSpPr txBox="1">
            <a:spLocks/>
          </p:cNvSpPr>
          <p:nvPr/>
        </p:nvSpPr>
        <p:spPr>
          <a:xfrm>
            <a:off x="198780" y="1820867"/>
            <a:ext cx="3722848" cy="589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Your Self-talk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C3CFA3-F086-F761-8A59-D2F066AEDE80}"/>
              </a:ext>
            </a:extLst>
          </p:cNvPr>
          <p:cNvSpPr/>
          <p:nvPr/>
        </p:nvSpPr>
        <p:spPr>
          <a:xfrm>
            <a:off x="4269294" y="1665590"/>
            <a:ext cx="3722848" cy="4207874"/>
          </a:xfrm>
          <a:prstGeom prst="rect">
            <a:avLst/>
          </a:prstGeom>
          <a:noFill/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B56E3A8-C90D-EFD5-D9CE-6E5E000BDC88}"/>
              </a:ext>
            </a:extLst>
          </p:cNvPr>
          <p:cNvSpPr txBox="1">
            <a:spLocks/>
          </p:cNvSpPr>
          <p:nvPr/>
        </p:nvSpPr>
        <p:spPr>
          <a:xfrm>
            <a:off x="4269294" y="1786061"/>
            <a:ext cx="3722848" cy="589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Helpful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D4EF6D-B2DF-F2F7-173C-A9B93BB4FFD2}"/>
              </a:ext>
            </a:extLst>
          </p:cNvPr>
          <p:cNvSpPr/>
          <p:nvPr/>
        </p:nvSpPr>
        <p:spPr>
          <a:xfrm>
            <a:off x="8293608" y="1665590"/>
            <a:ext cx="3722848" cy="4207874"/>
          </a:xfrm>
          <a:prstGeom prst="rect">
            <a:avLst/>
          </a:prstGeom>
          <a:noFill/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E7D21F39-3375-F19B-FCAF-AAD4B4F8638F}"/>
              </a:ext>
            </a:extLst>
          </p:cNvPr>
          <p:cNvSpPr txBox="1">
            <a:spLocks/>
          </p:cNvSpPr>
          <p:nvPr/>
        </p:nvSpPr>
        <p:spPr>
          <a:xfrm>
            <a:off x="8293608" y="1825820"/>
            <a:ext cx="3722848" cy="589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Grateful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erson with speech bubbles&#10;&#10;Description automatically generated">
            <a:extLst>
              <a:ext uri="{FF2B5EF4-FFF2-40B4-BE49-F238E27FC236}">
                <a16:creationId xmlns:a16="http://schemas.microsoft.com/office/drawing/2014/main" id="{B182ABAB-D503-2B69-51BA-7EDBF0A3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3" y="2565850"/>
            <a:ext cx="2700652" cy="2746916"/>
          </a:xfrm>
          <a:prstGeom prst="rect">
            <a:avLst/>
          </a:prstGeom>
        </p:spPr>
      </p:pic>
      <p:pic>
        <p:nvPicPr>
          <p:cNvPr id="4" name="Picture 3" descr="A hands clapping with a heart above them&#10;&#10;Description automatically generated">
            <a:extLst>
              <a:ext uri="{FF2B5EF4-FFF2-40B4-BE49-F238E27FC236}">
                <a16:creationId xmlns:a16="http://schemas.microsoft.com/office/drawing/2014/main" id="{91808771-7FFE-35CE-7549-C42A22C9E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837" y="2523658"/>
            <a:ext cx="2242390" cy="2831300"/>
          </a:xfrm>
          <a:prstGeom prst="rect">
            <a:avLst/>
          </a:prstGeom>
        </p:spPr>
      </p:pic>
      <p:pic>
        <p:nvPicPr>
          <p:cNvPr id="10" name="Picture 9" descr="A hands holding each other&#10;&#10;AI-generated content may be incorrect.">
            <a:extLst>
              <a:ext uri="{FF2B5EF4-FFF2-40B4-BE49-F238E27FC236}">
                <a16:creationId xmlns:a16="http://schemas.microsoft.com/office/drawing/2014/main" id="{E715E905-86FD-D89D-0605-9BAF71A7C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175" y="2651321"/>
            <a:ext cx="2619085" cy="257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10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06909"/>
            <a:ext cx="11029616" cy="988332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Fostering a Positive Mindset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04607-93C8-8E9D-8312-05D092BF9631}"/>
              </a:ext>
            </a:extLst>
          </p:cNvPr>
          <p:cNvSpPr txBox="1"/>
          <p:nvPr/>
        </p:nvSpPr>
        <p:spPr>
          <a:xfrm>
            <a:off x="395683" y="6388076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86770-C1B7-0481-1A68-8DAD2C8E8F9A}"/>
              </a:ext>
            </a:extLst>
          </p:cNvPr>
          <p:cNvSpPr/>
          <p:nvPr/>
        </p:nvSpPr>
        <p:spPr>
          <a:xfrm>
            <a:off x="1503038" y="1735205"/>
            <a:ext cx="3722848" cy="4207874"/>
          </a:xfrm>
          <a:prstGeom prst="rect">
            <a:avLst/>
          </a:prstGeom>
          <a:noFill/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D8FE9-C50E-F8F7-9598-A58A43E64357}"/>
              </a:ext>
            </a:extLst>
          </p:cNvPr>
          <p:cNvSpPr/>
          <p:nvPr/>
        </p:nvSpPr>
        <p:spPr>
          <a:xfrm>
            <a:off x="6966114" y="1735205"/>
            <a:ext cx="3722848" cy="4207874"/>
          </a:xfrm>
          <a:prstGeom prst="rect">
            <a:avLst/>
          </a:prstGeom>
          <a:noFill/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CFD0CDE-C048-1D6E-FB37-FD437EA44BB0}"/>
              </a:ext>
            </a:extLst>
          </p:cNvPr>
          <p:cNvSpPr txBox="1">
            <a:spLocks/>
          </p:cNvSpPr>
          <p:nvPr/>
        </p:nvSpPr>
        <p:spPr>
          <a:xfrm>
            <a:off x="6966114" y="1855676"/>
            <a:ext cx="3722848" cy="589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Positive Intent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F9D9FCE-5C30-1578-6F0C-1AC5CB0DFB77}"/>
              </a:ext>
            </a:extLst>
          </p:cNvPr>
          <p:cNvSpPr txBox="1">
            <a:spLocks/>
          </p:cNvSpPr>
          <p:nvPr/>
        </p:nvSpPr>
        <p:spPr>
          <a:xfrm>
            <a:off x="1498764" y="1855676"/>
            <a:ext cx="3722848" cy="589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Well – Recharge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ircle with a plus sign in it&#10;&#10;AI-generated content may be incorrect.">
            <a:extLst>
              <a:ext uri="{FF2B5EF4-FFF2-40B4-BE49-F238E27FC236}">
                <a16:creationId xmlns:a16="http://schemas.microsoft.com/office/drawing/2014/main" id="{2C3411D6-C76F-C9F0-AC39-03621F33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46" y="2445382"/>
            <a:ext cx="3122983" cy="3142748"/>
          </a:xfrm>
          <a:prstGeom prst="rect">
            <a:avLst/>
          </a:prstGeom>
        </p:spPr>
      </p:pic>
      <p:pic>
        <p:nvPicPr>
          <p:cNvPr id="13" name="Picture 12" descr="A symbol of a lightning bolt&#10;&#10;AI-generated content may be incorrect.">
            <a:extLst>
              <a:ext uri="{FF2B5EF4-FFF2-40B4-BE49-F238E27FC236}">
                <a16:creationId xmlns:a16="http://schemas.microsoft.com/office/drawing/2014/main" id="{79B55921-71D0-7C39-1918-F24BB80D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642" y="2871301"/>
            <a:ext cx="3389092" cy="22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5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A598A-FAE3-D22F-F52D-DA2838D0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C418F9-B1A3-4097-9C97-E1C9F314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white circle with black lines in it&#10;&#10;AI-generated content may be incorrect.">
            <a:extLst>
              <a:ext uri="{FF2B5EF4-FFF2-40B4-BE49-F238E27FC236}">
                <a16:creationId xmlns:a16="http://schemas.microsoft.com/office/drawing/2014/main" id="{1904D462-194A-BAF7-053C-DE7159B6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90" r="-1" b="11607"/>
          <a:stretch/>
        </p:blipFill>
        <p:spPr>
          <a:xfrm>
            <a:off x="446533" y="457201"/>
            <a:ext cx="7595655" cy="585645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B5E8ED2-C3EC-40AD-BDB9-27E589B52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A23C43-83DA-7A60-CE7A-80B8CCFB8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315" y="473379"/>
            <a:ext cx="3240085" cy="5840280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else would you add to your list of strategies / tips?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ones that resonate with you most.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D0CF0-5ECF-4794-F8C0-415FEF9768AC}"/>
              </a:ext>
            </a:extLst>
          </p:cNvPr>
          <p:cNvSpPr txBox="1"/>
          <p:nvPr/>
        </p:nvSpPr>
        <p:spPr>
          <a:xfrm>
            <a:off x="400356" y="6400800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49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D20E79-5717-12B2-2FAB-CAC314BC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Mindset – Behavior – Results 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6DA9258-DECF-BE72-850C-66BF4DA4FB04}"/>
              </a:ext>
            </a:extLst>
          </p:cNvPr>
          <p:cNvSpPr txBox="1">
            <a:spLocks/>
          </p:cNvSpPr>
          <p:nvPr/>
        </p:nvSpPr>
        <p:spPr>
          <a:xfrm>
            <a:off x="261920" y="2329070"/>
            <a:ext cx="4727735" cy="2409185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68F1C-37D1-A356-AA57-99232DDB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484458"/>
            <a:ext cx="3372321" cy="434400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5D298A0-1E18-6191-D0B1-BA49F9D44E27}"/>
              </a:ext>
            </a:extLst>
          </p:cNvPr>
          <p:cNvSpPr/>
          <p:nvPr/>
        </p:nvSpPr>
        <p:spPr>
          <a:xfrm rot="786399">
            <a:off x="4087157" y="4479753"/>
            <a:ext cx="2339606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1EFE583-ED59-467F-B183-B382A8EBA7BA}"/>
              </a:ext>
            </a:extLst>
          </p:cNvPr>
          <p:cNvSpPr/>
          <p:nvPr/>
        </p:nvSpPr>
        <p:spPr>
          <a:xfrm rot="16200000">
            <a:off x="8684209" y="3422538"/>
            <a:ext cx="2482626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DA0B16D3-F3EB-64F6-45C2-AE71EADC1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107" y="6423914"/>
            <a:ext cx="4974701" cy="327576"/>
          </a:xfrm>
        </p:spPr>
        <p:txBody>
          <a:bodyPr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Arbinger Institute. https://arbinger.com/difference.html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1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D20E79-5717-12B2-2FAB-CAC314BC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548638"/>
            <a:ext cx="3568661" cy="5852162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Your Mindset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6A0AB6-B77E-0F3E-CFCE-64BE4ACA7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3" r="11389" b="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2B792-5D9F-7558-4B8B-5D5B9A113C50}"/>
              </a:ext>
            </a:extLst>
          </p:cNvPr>
          <p:cNvSpPr txBox="1"/>
          <p:nvPr/>
        </p:nvSpPr>
        <p:spPr>
          <a:xfrm>
            <a:off x="609906" y="6400800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3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5E53D-70B9-6E0F-A462-10E38D3F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413497-1E76-F435-4865-EE582AB32BBE}"/>
              </a:ext>
            </a:extLst>
          </p:cNvPr>
          <p:cNvSpPr txBox="1">
            <a:spLocks/>
          </p:cNvSpPr>
          <p:nvPr/>
        </p:nvSpPr>
        <p:spPr>
          <a:xfrm>
            <a:off x="638620" y="1539002"/>
            <a:ext cx="3511233" cy="37799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“You came in </a:t>
            </a:r>
            <a:b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way. </a:t>
            </a:r>
            <a:b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don’t have to leave the same.”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person's legs and shoes on a dirt path&#10;&#10;AI-generated content may be incorrect.">
            <a:extLst>
              <a:ext uri="{FF2B5EF4-FFF2-40B4-BE49-F238E27FC236}">
                <a16:creationId xmlns:a16="http://schemas.microsoft.com/office/drawing/2014/main" id="{8C483D27-C2BD-FEAD-8704-3B2CFAB409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016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16A83-CC5E-291C-020A-C3CEBF2C4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60053D-9D46-EC85-C82D-EDB1CB273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F0A86B-B355-71A0-5003-575E4689B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A4193-9D8D-364C-3452-05E0C9626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C45056-830B-9E71-41C4-C700E703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836235-B9C0-C531-75AC-42E13490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DCC73F-6647-686E-8466-B997FD255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CC9F74-85FE-8F89-9CDA-801D0A827E9C}"/>
              </a:ext>
            </a:extLst>
          </p:cNvPr>
          <p:cNvSpPr txBox="1">
            <a:spLocks/>
          </p:cNvSpPr>
          <p:nvPr/>
        </p:nvSpPr>
        <p:spPr>
          <a:xfrm>
            <a:off x="638620" y="1539002"/>
            <a:ext cx="3511233" cy="37799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“You came in </a:t>
            </a:r>
            <a:b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way. </a:t>
            </a:r>
            <a:b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don’t have to leave the same.”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01C7D3-D264-7E41-D617-BC61481FE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pic>
        <p:nvPicPr>
          <p:cNvPr id="3" name="Picture 2" descr="A person's legs and shoes on a dirt path&#10;&#10;AI-generated content may be incorrect.">
            <a:extLst>
              <a:ext uri="{FF2B5EF4-FFF2-40B4-BE49-F238E27FC236}">
                <a16:creationId xmlns:a16="http://schemas.microsoft.com/office/drawing/2014/main" id="{3A8A18A9-6239-D4C3-9C72-F363300D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016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08441"/>
            <a:ext cx="5884922" cy="912360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Today’s Plan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08564"/>
            <a:ext cx="7019758" cy="443983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 growth and positive mindsets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strategies and tips to choose our mindset and manage stress as we work toward positive outcomes</a:t>
            </a:r>
          </a:p>
        </p:txBody>
      </p:sp>
      <p:pic>
        <p:nvPicPr>
          <p:cNvPr id="6" name="Picture Placeholder 5" descr="A stack of colorful cubes with letters on them&#10;&#10;Description automatically generated">
            <a:extLst>
              <a:ext uri="{FF2B5EF4-FFF2-40B4-BE49-F238E27FC236}">
                <a16:creationId xmlns:a16="http://schemas.microsoft.com/office/drawing/2014/main" id="{F5A12484-B7D5-1790-1CCB-7B60947C29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" r="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drawing a arrow on a blackboard&#10;&#10;Description automatically generated">
            <a:extLst>
              <a:ext uri="{FF2B5EF4-FFF2-40B4-BE49-F238E27FC236}">
                <a16:creationId xmlns:a16="http://schemas.microsoft.com/office/drawing/2014/main" id="{52391B55-E28B-FB40-C155-1B069CD7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69" b="8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25F2F-0AE5-664E-3C5A-5B460F8F00ED}"/>
              </a:ext>
            </a:extLst>
          </p:cNvPr>
          <p:cNvSpPr txBox="1">
            <a:spLocks/>
          </p:cNvSpPr>
          <p:nvPr/>
        </p:nvSpPr>
        <p:spPr>
          <a:xfrm>
            <a:off x="8069025" y="2474211"/>
            <a:ext cx="3212090" cy="2934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93F76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261938"/>
            <a:ext cx="5123180" cy="118745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Happens…</a:t>
            </a:r>
            <a:endParaRPr lang="en-US" sz="4000" b="1" kern="1200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88034BD-C862-2F8F-B611-AC1BCC62C58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39410" y="2256764"/>
            <a:ext cx="3484562" cy="4594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Sometimes:</a:t>
            </a:r>
          </a:p>
          <a:p>
            <a:pPr>
              <a:buClr>
                <a:schemeClr val="bg1"/>
              </a:buClr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happens to you.</a:t>
            </a:r>
          </a:p>
          <a:p>
            <a:pPr>
              <a:buClr>
                <a:schemeClr val="bg1"/>
              </a:buClr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start it.</a:t>
            </a:r>
          </a:p>
          <a:p>
            <a:pPr>
              <a:buClr>
                <a:schemeClr val="bg1"/>
              </a:buClr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the messenger.</a:t>
            </a:r>
          </a:p>
        </p:txBody>
      </p:sp>
    </p:spTree>
    <p:extLst>
      <p:ext uri="{BB962C8B-B14F-4D97-AF65-F5344CB8AC3E}">
        <p14:creationId xmlns:p14="http://schemas.microsoft.com/office/powerpoint/2010/main" val="38690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B4EDC-222C-D3CE-3AA6-D9FDBB9C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F5B63-B07D-80D2-9C5B-01926CA1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19" y="548639"/>
            <a:ext cx="3511233" cy="1464468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600" b="1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May Feel…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Extra Light"/>
              <a:ea typeface="+mn-ea"/>
              <a:cs typeface="+mn-cs"/>
            </a:endParaRPr>
          </a:p>
        </p:txBody>
      </p:sp>
      <p:pic>
        <p:nvPicPr>
          <p:cNvPr id="5" name="Picture 4" descr="A bunch of tangled colored wires&#10;&#10;Description automatically generated">
            <a:extLst>
              <a:ext uri="{FF2B5EF4-FFF2-40B4-BE49-F238E27FC236}">
                <a16:creationId xmlns:a16="http://schemas.microsoft.com/office/drawing/2014/main" id="{6EF386BE-28E0-7412-FC7F-EEB5BFD6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1" r="14676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FB961E9-E660-AE1E-66F2-415FD8EE2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19" y="2497844"/>
            <a:ext cx="3447450" cy="175191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Chaotic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Complicated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5917A-2B9E-3041-6576-BE295EAFF847}"/>
              </a:ext>
            </a:extLst>
          </p:cNvPr>
          <p:cNvSpPr txBox="1"/>
          <p:nvPr/>
        </p:nvSpPr>
        <p:spPr>
          <a:xfrm>
            <a:off x="-2768992" y="4416284"/>
            <a:ext cx="221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Extra Light"/>
                <a:ea typeface="+mn-ea"/>
                <a:cs typeface="+mn-cs"/>
              </a:rPr>
              <a:t>Handout p. 1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10B850A-4F71-C5B1-2DA9-262D59E12C73}"/>
              </a:ext>
            </a:extLst>
          </p:cNvPr>
          <p:cNvSpPr txBox="1">
            <a:spLocks/>
          </p:cNvSpPr>
          <p:nvPr/>
        </p:nvSpPr>
        <p:spPr>
          <a:xfrm>
            <a:off x="638619" y="4642361"/>
            <a:ext cx="3447450" cy="103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Wingdings 2" panose="05020102010507070707" pitchFamily="18" charset="2"/>
              <a:buNone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brings uncertainty.</a:t>
            </a:r>
          </a:p>
        </p:txBody>
      </p:sp>
    </p:spTree>
    <p:extLst>
      <p:ext uri="{BB962C8B-B14F-4D97-AF65-F5344CB8AC3E}">
        <p14:creationId xmlns:p14="http://schemas.microsoft.com/office/powerpoint/2010/main" val="3637974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Mindset</a:t>
            </a:r>
          </a:p>
        </p:txBody>
      </p:sp>
      <p:pic>
        <p:nvPicPr>
          <p:cNvPr id="8" name="Picture Placeholder 7" descr="Blurry close-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5089276-E558-A6EF-B6D6-FC195B4F93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66" b="11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80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D20E79-5717-12B2-2FAB-CAC314BC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Mindset?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2875BD-FB00-2122-1F52-733EC0999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0" y="1656194"/>
            <a:ext cx="6943558" cy="3144405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Mindset:</a:t>
            </a:r>
          </a:p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attitude</a:t>
            </a:r>
          </a:p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Beliefs that inform how we </a:t>
            </a:r>
            <a:b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 the world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2E9F6-0847-29CA-D03D-96DCD4D7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34" y="1312672"/>
            <a:ext cx="6659628" cy="4883727"/>
          </a:xfrm>
          <a:prstGeom prst="rect">
            <a:avLst/>
          </a:prstGeom>
          <a:ln w="19050">
            <a:solidFill>
              <a:srgbClr val="465359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4E1D-B39D-CCC3-2FF2-BFA97939FACE}"/>
              </a:ext>
            </a:extLst>
          </p:cNvPr>
          <p:cNvSpPr txBox="1"/>
          <p:nvPr/>
        </p:nvSpPr>
        <p:spPr>
          <a:xfrm>
            <a:off x="52843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108526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309D3-9E6B-4F0C-73B0-11A07C805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AEA2EF-4B1F-2685-9AD0-96B4500B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5120"/>
            <a:ext cx="11029616" cy="987552"/>
          </a:xfrm>
        </p:spPr>
        <p:txBody>
          <a:bodyPr>
            <a:noAutofit/>
          </a:bodyPr>
          <a:lstStyle/>
          <a:p>
            <a:r>
              <a:rPr lang="en-US" sz="4000" b="1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Mindset</a:t>
            </a:r>
            <a:endParaRPr lang="en-US" sz="4000" b="1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2E10F4-399C-1DFE-751A-78B9F1EA1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42597"/>
            <a:ext cx="6162510" cy="1772806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belief that one’s qualities can be cultivated and changed through applicable strategies and effort</a:t>
            </a:r>
          </a:p>
        </p:txBody>
      </p:sp>
      <p:pic>
        <p:nvPicPr>
          <p:cNvPr id="4" name="Picture 3" descr="Several hands stacking blocks with letters&#10;&#10;AI-generated content may be incorrect.">
            <a:extLst>
              <a:ext uri="{FF2B5EF4-FFF2-40B4-BE49-F238E27FC236}">
                <a16:creationId xmlns:a16="http://schemas.microsoft.com/office/drawing/2014/main" id="{2EA503D6-68EB-1566-13C4-BD9A578A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599" y="818896"/>
            <a:ext cx="4272209" cy="57531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D6CB3-CF0B-643F-15CF-1FCF5438E453}"/>
              </a:ext>
            </a:extLst>
          </p:cNvPr>
          <p:cNvSpPr txBox="1"/>
          <p:nvPr/>
        </p:nvSpPr>
        <p:spPr>
          <a:xfrm>
            <a:off x="528437" y="6405135"/>
            <a:ext cx="22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Handout p. 1</a:t>
            </a:r>
          </a:p>
        </p:txBody>
      </p:sp>
    </p:spTree>
    <p:extLst>
      <p:ext uri="{BB962C8B-B14F-4D97-AF65-F5344CB8AC3E}">
        <p14:creationId xmlns:p14="http://schemas.microsoft.com/office/powerpoint/2010/main" val="378720652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Elevate Consulting">
      <a:dk1>
        <a:srgbClr val="000000"/>
      </a:dk1>
      <a:lt1>
        <a:sysClr val="window" lastClr="FFFFFF"/>
      </a:lt1>
      <a:dk2>
        <a:srgbClr val="3D3D3D"/>
      </a:dk2>
      <a:lt2>
        <a:srgbClr val="FFFFFF"/>
      </a:lt2>
      <a:accent1>
        <a:srgbClr val="293F76"/>
      </a:accent1>
      <a:accent2>
        <a:srgbClr val="E1813E"/>
      </a:accent2>
      <a:accent3>
        <a:srgbClr val="4DA358"/>
      </a:accent3>
      <a:accent4>
        <a:srgbClr val="E1813E"/>
      </a:accent4>
      <a:accent5>
        <a:srgbClr val="A5A5A5"/>
      </a:accent5>
      <a:accent6>
        <a:srgbClr val="FFFFFF"/>
      </a:accent6>
      <a:hlink>
        <a:srgbClr val="293F76"/>
      </a:hlink>
      <a:folHlink>
        <a:srgbClr val="E1813E"/>
      </a:folHlink>
    </a:clrScheme>
    <a:fontScheme name="Elevate Consulting">
      <a:majorFont>
        <a:latin typeface="Nexa Heavy"/>
        <a:ea typeface=""/>
        <a:cs typeface=""/>
      </a:majorFont>
      <a:minorFont>
        <a:latin typeface="Nexa Extra Light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1_DividendVTI">
  <a:themeElements>
    <a:clrScheme name="Elevate Consulting">
      <a:dk1>
        <a:srgbClr val="000000"/>
      </a:dk1>
      <a:lt1>
        <a:sysClr val="window" lastClr="FFFFFF"/>
      </a:lt1>
      <a:dk2>
        <a:srgbClr val="3D3D3D"/>
      </a:dk2>
      <a:lt2>
        <a:srgbClr val="FFFFFF"/>
      </a:lt2>
      <a:accent1>
        <a:srgbClr val="293F76"/>
      </a:accent1>
      <a:accent2>
        <a:srgbClr val="E1813E"/>
      </a:accent2>
      <a:accent3>
        <a:srgbClr val="4DA358"/>
      </a:accent3>
      <a:accent4>
        <a:srgbClr val="E1813E"/>
      </a:accent4>
      <a:accent5>
        <a:srgbClr val="A5A5A5"/>
      </a:accent5>
      <a:accent6>
        <a:srgbClr val="FFFFFF"/>
      </a:accent6>
      <a:hlink>
        <a:srgbClr val="293F76"/>
      </a:hlink>
      <a:folHlink>
        <a:srgbClr val="E1813E"/>
      </a:folHlink>
    </a:clrScheme>
    <a:fontScheme name="Elevate Consulting">
      <a:majorFont>
        <a:latin typeface="Nexa Heavy"/>
        <a:ea typeface=""/>
        <a:cs typeface=""/>
      </a:majorFont>
      <a:minorFont>
        <a:latin typeface="Nexa Extra Light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15B051E-3904-4E9D-85DB-A0B426C9A8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EB89B-922A-4F66-97DB-EDD8F2703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7F1A9-0188-45A8-AAB7-D8B3257A9F5E}">
  <ds:schemaRefs>
    <ds:schemaRef ds:uri="http://schemas.microsoft.com/office/infopath/2007/PartnerControls"/>
    <ds:schemaRef ds:uri="http://schemas.microsoft.com/office/2006/documentManagement/types"/>
    <ds:schemaRef ds:uri="230e9df3-be65-4c73-a93b-d1236ebd677e"/>
    <ds:schemaRef ds:uri="http://purl.org/dc/elements/1.1/"/>
    <ds:schemaRef ds:uri="http://purl.org/dc/terms/"/>
    <ds:schemaRef ds:uri="http://www.w3.org/XML/1998/namespace"/>
    <ds:schemaRef ds:uri="16c05727-aa75-4e4a-9b5f-8a80a1165891"/>
    <ds:schemaRef ds:uri="http://purl.org/dc/dcmitype/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_DividendVTI</Template>
  <TotalTime>54</TotalTime>
  <Words>5988</Words>
  <Application>Microsoft Office PowerPoint</Application>
  <PresentationFormat>Widescreen</PresentationFormat>
  <Paragraphs>722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Courier New</vt:lpstr>
      <vt:lpstr>Gill Sans MT</vt:lpstr>
      <vt:lpstr>Nexa Extra Light</vt:lpstr>
      <vt:lpstr>Nexa Heavy</vt:lpstr>
      <vt:lpstr>Symbol</vt:lpstr>
      <vt:lpstr>Times New Roman</vt:lpstr>
      <vt:lpstr>Wingdings</vt:lpstr>
      <vt:lpstr>Wingdings 2</vt:lpstr>
      <vt:lpstr>DividendVTI</vt:lpstr>
      <vt:lpstr>1_DividendVTI</vt:lpstr>
      <vt:lpstr>Please register.</vt:lpstr>
      <vt:lpstr>Growth Mindset: Navigating Turbulent Times with Less Stress</vt:lpstr>
      <vt:lpstr>PowerPoint Presentation</vt:lpstr>
      <vt:lpstr>Today’s Plan </vt:lpstr>
      <vt:lpstr>Change Happens…</vt:lpstr>
      <vt:lpstr>Change May Feel…</vt:lpstr>
      <vt:lpstr>Mindset</vt:lpstr>
      <vt:lpstr>What is Mindset?</vt:lpstr>
      <vt:lpstr>Growth Mindset</vt:lpstr>
      <vt:lpstr>Fixed and Growth Mindsets</vt:lpstr>
      <vt:lpstr>PowerPoint Presentation</vt:lpstr>
      <vt:lpstr>In Recreation</vt:lpstr>
      <vt:lpstr>Perfection and Effort</vt:lpstr>
      <vt:lpstr>Only Great Work Allowed and Learning</vt:lpstr>
      <vt:lpstr>Growth is good!</vt:lpstr>
      <vt:lpstr>Let’s Be Clear</vt:lpstr>
      <vt:lpstr>Positive Mindset</vt:lpstr>
      <vt:lpstr>Your Mindset Moments</vt:lpstr>
      <vt:lpstr>Stress</vt:lpstr>
      <vt:lpstr>Stress</vt:lpstr>
      <vt:lpstr>Stress and Mindset</vt:lpstr>
      <vt:lpstr>How to Move Forward</vt:lpstr>
      <vt:lpstr>Stress Management</vt:lpstr>
      <vt:lpstr>Developing a Growth Mindset</vt:lpstr>
      <vt:lpstr>Fostering a Positive Mindset</vt:lpstr>
      <vt:lpstr>Fostering a Positive Mindset</vt:lpstr>
      <vt:lpstr>PowerPoint Presentation</vt:lpstr>
      <vt:lpstr>Mindset – Behavior – Results </vt:lpstr>
      <vt:lpstr>Choose Your Mindset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Zach Huggins</dc:creator>
  <cp:lastModifiedBy>Zach Huggins</cp:lastModifiedBy>
  <cp:revision>2</cp:revision>
  <dcterms:created xsi:type="dcterms:W3CDTF">2021-04-23T08:52:05Z</dcterms:created>
  <dcterms:modified xsi:type="dcterms:W3CDTF">2025-05-08T20:24:54Z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