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9" r:id="rId5"/>
    <p:sldId id="272" r:id="rId6"/>
    <p:sldId id="260" r:id="rId7"/>
    <p:sldId id="261" r:id="rId8"/>
    <p:sldId id="264" r:id="rId9"/>
    <p:sldId id="265" r:id="rId10"/>
    <p:sldId id="262" r:id="rId11"/>
    <p:sldId id="270" r:id="rId12"/>
    <p:sldId id="266" r:id="rId13"/>
    <p:sldId id="271" r:id="rId14"/>
    <p:sldId id="267" r:id="rId15"/>
    <p:sldId id="269" r:id="rId16"/>
    <p:sldId id="263"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4166"/>
    <a:srgbClr val="000000"/>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5C3CBB-998B-4063-BDB8-0257590D55CD}" v="4" dt="2026-10-16T12:40:31.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ch Huggins" userId="a447d562-ef49-4ddd-a6bb-ffa5eb9d6a29" providerId="ADAL" clId="{6316CB70-0E15-4FF1-B42E-638E9C2BC571}"/>
    <pc:docChg chg="custSel modSld">
      <pc:chgData name="Zach Huggins" userId="a447d562-ef49-4ddd-a6bb-ffa5eb9d6a29" providerId="ADAL" clId="{6316CB70-0E15-4FF1-B42E-638E9C2BC571}" dt="2026-10-16T12:40:31.946" v="8"/>
      <pc:docMkLst>
        <pc:docMk/>
      </pc:docMkLst>
      <pc:sldChg chg="modSp">
        <pc:chgData name="Zach Huggins" userId="a447d562-ef49-4ddd-a6bb-ffa5eb9d6a29" providerId="ADAL" clId="{6316CB70-0E15-4FF1-B42E-638E9C2BC571}" dt="2026-10-14T20:58:13.514" v="1"/>
        <pc:sldMkLst>
          <pc:docMk/>
          <pc:sldMk cId="1546479427" sldId="266"/>
        </pc:sldMkLst>
        <pc:spChg chg="mod">
          <ac:chgData name="Zach Huggins" userId="a447d562-ef49-4ddd-a6bb-ffa5eb9d6a29" providerId="ADAL" clId="{6316CB70-0E15-4FF1-B42E-638E9C2BC571}" dt="2026-10-14T20:58:07.148" v="0"/>
          <ac:spMkLst>
            <pc:docMk/>
            <pc:sldMk cId="1546479427" sldId="266"/>
            <ac:spMk id="2" creationId="{BA6A2D7D-1E2F-611C-0FD3-449C71133A69}"/>
          </ac:spMkLst>
        </pc:spChg>
        <pc:spChg chg="mod">
          <ac:chgData name="Zach Huggins" userId="a447d562-ef49-4ddd-a6bb-ffa5eb9d6a29" providerId="ADAL" clId="{6316CB70-0E15-4FF1-B42E-638E9C2BC571}" dt="2026-10-14T20:58:13.514" v="1"/>
          <ac:spMkLst>
            <pc:docMk/>
            <pc:sldMk cId="1546479427" sldId="266"/>
            <ac:spMk id="3" creationId="{2F121998-D493-CDF4-53B0-BE7012B24F4B}"/>
          </ac:spMkLst>
        </pc:spChg>
      </pc:sldChg>
      <pc:sldChg chg="modSp mod">
        <pc:chgData name="Zach Huggins" userId="a447d562-ef49-4ddd-a6bb-ffa5eb9d6a29" providerId="ADAL" clId="{6316CB70-0E15-4FF1-B42E-638E9C2BC571}" dt="2026-10-16T12:40:31.946" v="8"/>
        <pc:sldMkLst>
          <pc:docMk/>
          <pc:sldMk cId="2941152265" sldId="267"/>
        </pc:sldMkLst>
        <pc:spChg chg="mod">
          <ac:chgData name="Zach Huggins" userId="a447d562-ef49-4ddd-a6bb-ffa5eb9d6a29" providerId="ADAL" clId="{6316CB70-0E15-4FF1-B42E-638E9C2BC571}" dt="2026-10-16T12:40:31.946" v="8"/>
          <ac:spMkLst>
            <pc:docMk/>
            <pc:sldMk cId="2941152265" sldId="267"/>
            <ac:spMk id="2" creationId="{EBB306EC-B62D-C960-67AC-5EE8B86D1D4E}"/>
          </ac:spMkLst>
        </pc:spChg>
        <pc:spChg chg="mod">
          <ac:chgData name="Zach Huggins" userId="a447d562-ef49-4ddd-a6bb-ffa5eb9d6a29" providerId="ADAL" clId="{6316CB70-0E15-4FF1-B42E-638E9C2BC571}" dt="2026-10-16T12:40:25.486" v="7" actId="27636"/>
          <ac:spMkLst>
            <pc:docMk/>
            <pc:sldMk cId="2941152265" sldId="267"/>
            <ac:spMk id="3" creationId="{AC21376B-8F1D-3C8D-0C7B-7C2B0E60BBD7}"/>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95D037F-7D04-1621-EAD0-7DD1865165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00" y="-58278"/>
            <a:ext cx="12388199" cy="6974556"/>
          </a:xfrm>
          <a:prstGeom prst="rect">
            <a:avLst/>
          </a:prstGeom>
        </p:spPr>
      </p:pic>
      <p:sp>
        <p:nvSpPr>
          <p:cNvPr id="29" name="Rectangle 28">
            <a:extLst>
              <a:ext uri="{FF2B5EF4-FFF2-40B4-BE49-F238E27FC236}">
                <a16:creationId xmlns:a16="http://schemas.microsoft.com/office/drawing/2014/main" id="{8E605C05-D9ED-982D-D874-F5DC61CEBC2E}"/>
              </a:ext>
            </a:extLst>
          </p:cNvPr>
          <p:cNvSpPr/>
          <p:nvPr userDrawn="1"/>
        </p:nvSpPr>
        <p:spPr>
          <a:xfrm>
            <a:off x="3819525" y="712906"/>
            <a:ext cx="7650389" cy="5466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Picture Placeholder 18">
            <a:extLst>
              <a:ext uri="{FF2B5EF4-FFF2-40B4-BE49-F238E27FC236}">
                <a16:creationId xmlns:a16="http://schemas.microsoft.com/office/drawing/2014/main" id="{8E24CBBF-A77F-BE7D-A059-114674792DA1}"/>
              </a:ext>
            </a:extLst>
          </p:cNvPr>
          <p:cNvSpPr>
            <a:spLocks noGrp="1"/>
          </p:cNvSpPr>
          <p:nvPr>
            <p:ph type="pic" sz="quarter" idx="13"/>
          </p:nvPr>
        </p:nvSpPr>
        <p:spPr>
          <a:xfrm>
            <a:off x="-98100" y="-58278"/>
            <a:ext cx="4155750" cy="6974556"/>
          </a:xfrm>
        </p:spPr>
        <p:txBody>
          <a:bodyPr/>
          <a:lstStyle/>
          <a:p>
            <a:endParaRPr lang="en-US"/>
          </a:p>
        </p:txBody>
      </p:sp>
      <p:sp>
        <p:nvSpPr>
          <p:cNvPr id="2" name="Title 1">
            <a:extLst>
              <a:ext uri="{FF2B5EF4-FFF2-40B4-BE49-F238E27FC236}">
                <a16:creationId xmlns:a16="http://schemas.microsoft.com/office/drawing/2014/main" id="{F4834BC9-FC3B-FA9D-EBCE-2E7C6E43616D}"/>
              </a:ext>
            </a:extLst>
          </p:cNvPr>
          <p:cNvSpPr>
            <a:spLocks noGrp="1"/>
          </p:cNvSpPr>
          <p:nvPr>
            <p:ph type="ctrTitle"/>
          </p:nvPr>
        </p:nvSpPr>
        <p:spPr>
          <a:xfrm>
            <a:off x="4627239" y="1110457"/>
            <a:ext cx="6230257" cy="2387600"/>
          </a:xfrm>
        </p:spPr>
        <p:txBody>
          <a:bodyPr anchor="b"/>
          <a:lstStyle>
            <a:lvl1pPr algn="ctr">
              <a:defRPr sz="60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7313D489-6F36-C1AB-4B1D-7EE6323CF863}"/>
              </a:ext>
            </a:extLst>
          </p:cNvPr>
          <p:cNvSpPr>
            <a:spLocks noGrp="1"/>
          </p:cNvSpPr>
          <p:nvPr>
            <p:ph type="subTitle" idx="1" hasCustomPrompt="1"/>
          </p:nvPr>
        </p:nvSpPr>
        <p:spPr>
          <a:xfrm>
            <a:off x="4625360" y="3675352"/>
            <a:ext cx="6230257" cy="898730"/>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Speaker Credits</a:t>
            </a:r>
          </a:p>
        </p:txBody>
      </p:sp>
      <p:sp>
        <p:nvSpPr>
          <p:cNvPr id="4" name="Date Placeholder 3">
            <a:extLst>
              <a:ext uri="{FF2B5EF4-FFF2-40B4-BE49-F238E27FC236}">
                <a16:creationId xmlns:a16="http://schemas.microsoft.com/office/drawing/2014/main" id="{4C6BFD83-14AD-5CFD-FD4F-424711046DF9}"/>
              </a:ext>
            </a:extLst>
          </p:cNvPr>
          <p:cNvSpPr>
            <a:spLocks noGrp="1"/>
          </p:cNvSpPr>
          <p:nvPr>
            <p:ph type="dt" sz="half" idx="10"/>
          </p:nvPr>
        </p:nvSpPr>
        <p:spPr/>
        <p:txBody>
          <a:bodyPr/>
          <a:lstStyle>
            <a:lvl1pPr>
              <a:defRPr>
                <a:solidFill>
                  <a:schemeClr val="tx1"/>
                </a:solidFill>
              </a:defRPr>
            </a:lvl1pPr>
          </a:lstStyle>
          <a:p>
            <a:fld id="{5BBCACF2-D457-4C5C-9260-DB4573EF1FC3}" type="datetimeFigureOut">
              <a:rPr lang="en-US" smtClean="0"/>
              <a:pPr/>
              <a:t>10/16/2026</a:t>
            </a:fld>
            <a:endParaRPr lang="en-US"/>
          </a:p>
        </p:txBody>
      </p:sp>
      <p:sp>
        <p:nvSpPr>
          <p:cNvPr id="5" name="Footer Placeholder 4">
            <a:extLst>
              <a:ext uri="{FF2B5EF4-FFF2-40B4-BE49-F238E27FC236}">
                <a16:creationId xmlns:a16="http://schemas.microsoft.com/office/drawing/2014/main" id="{556F3F0C-2EF6-5E3F-C5A7-A30E97171A0B}"/>
              </a:ext>
            </a:extLst>
          </p:cNvPr>
          <p:cNvSpPr>
            <a:spLocks noGrp="1"/>
          </p:cNvSpPr>
          <p:nvPr>
            <p:ph type="ftr" sz="quarter" idx="11"/>
          </p:nvPr>
        </p:nvSpPr>
        <p:spPr/>
        <p:txBody>
          <a:bodyPr/>
          <a:lstStyle>
            <a:lvl1pPr>
              <a:defRPr>
                <a:solidFill>
                  <a:schemeClr val="tx1"/>
                </a:solidFill>
              </a:defRPr>
            </a:lvl1pPr>
          </a:lstStyle>
          <a:p>
            <a:endParaRPr lang="en-US">
              <a:solidFill>
                <a:schemeClr val="tx1"/>
              </a:solidFill>
            </a:endParaRPr>
          </a:p>
        </p:txBody>
      </p:sp>
      <p:sp>
        <p:nvSpPr>
          <p:cNvPr id="6" name="Slide Number Placeholder 5">
            <a:extLst>
              <a:ext uri="{FF2B5EF4-FFF2-40B4-BE49-F238E27FC236}">
                <a16:creationId xmlns:a16="http://schemas.microsoft.com/office/drawing/2014/main" id="{625CBFC6-CA30-1801-85ED-873FF6D8FDCF}"/>
              </a:ext>
            </a:extLst>
          </p:cNvPr>
          <p:cNvSpPr>
            <a:spLocks noGrp="1"/>
          </p:cNvSpPr>
          <p:nvPr>
            <p:ph type="sldNum" sz="quarter" idx="12"/>
          </p:nvPr>
        </p:nvSpPr>
        <p:spPr/>
        <p:txBody>
          <a:bodyPr/>
          <a:lstStyle>
            <a:lvl1pPr>
              <a:defRPr>
                <a:solidFill>
                  <a:schemeClr val="tx1"/>
                </a:solidFill>
              </a:defRPr>
            </a:lvl1pPr>
          </a:lstStyle>
          <a:p>
            <a:fld id="{0CA04917-1E40-4F98-85E2-42836ECA1B4B}" type="slidenum">
              <a:rPr lang="en-US" smtClean="0"/>
              <a:pPr/>
              <a:t>‹#›</a:t>
            </a:fld>
            <a:endParaRPr lang="en-US"/>
          </a:p>
        </p:txBody>
      </p:sp>
      <p:pic>
        <p:nvPicPr>
          <p:cNvPr id="22" name="Picture 21">
            <a:extLst>
              <a:ext uri="{FF2B5EF4-FFF2-40B4-BE49-F238E27FC236}">
                <a16:creationId xmlns:a16="http://schemas.microsoft.com/office/drawing/2014/main" id="{064C7843-D2C2-739D-5418-19FC46D07D9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18389" y="4751376"/>
            <a:ext cx="2137228" cy="898729"/>
          </a:xfrm>
          <a:prstGeom prst="rect">
            <a:avLst/>
          </a:prstGeom>
        </p:spPr>
      </p:pic>
      <p:sp>
        <p:nvSpPr>
          <p:cNvPr id="50" name="Content Placeholder 49">
            <a:extLst>
              <a:ext uri="{FF2B5EF4-FFF2-40B4-BE49-F238E27FC236}">
                <a16:creationId xmlns:a16="http://schemas.microsoft.com/office/drawing/2014/main" id="{4F71ED5F-7CF9-1C76-1351-9FDB4F71CF35}"/>
              </a:ext>
            </a:extLst>
          </p:cNvPr>
          <p:cNvSpPr>
            <a:spLocks noGrp="1"/>
          </p:cNvSpPr>
          <p:nvPr>
            <p:ph sz="quarter" idx="14" hasCustomPrompt="1"/>
          </p:nvPr>
        </p:nvSpPr>
        <p:spPr>
          <a:xfrm>
            <a:off x="4625360" y="4751375"/>
            <a:ext cx="3851275" cy="898729"/>
          </a:xfrm>
        </p:spPr>
        <p:txBody>
          <a:bodyPr/>
          <a:lstStyle>
            <a:lvl1pPr>
              <a:buNone/>
              <a:defRPr/>
            </a:lvl1pPr>
            <a:lvl2pPr>
              <a:buNone/>
              <a:defRPr/>
            </a:lvl2pPr>
          </a:lstStyle>
          <a:p>
            <a:pPr lvl="0"/>
            <a:r>
              <a:rPr lang="en-US" dirty="0"/>
              <a:t>Optional Contact info or links</a:t>
            </a:r>
          </a:p>
        </p:txBody>
      </p:sp>
    </p:spTree>
    <p:extLst>
      <p:ext uri="{BB962C8B-B14F-4D97-AF65-F5344CB8AC3E}">
        <p14:creationId xmlns:p14="http://schemas.microsoft.com/office/powerpoint/2010/main" val="393947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24" name="Picture 23">
            <a:extLst>
              <a:ext uri="{FF2B5EF4-FFF2-40B4-BE49-F238E27FC236}">
                <a16:creationId xmlns:a16="http://schemas.microsoft.com/office/drawing/2014/main" id="{A95D037F-7D04-1621-EAD0-7DD1865165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00" y="-58278"/>
            <a:ext cx="12388199" cy="6974556"/>
          </a:xfrm>
          <a:prstGeom prst="rect">
            <a:avLst/>
          </a:prstGeom>
        </p:spPr>
      </p:pic>
      <p:sp>
        <p:nvSpPr>
          <p:cNvPr id="8" name="Rectangle 7">
            <a:extLst>
              <a:ext uri="{FF2B5EF4-FFF2-40B4-BE49-F238E27FC236}">
                <a16:creationId xmlns:a16="http://schemas.microsoft.com/office/drawing/2014/main" id="{983B7573-06B1-7100-35E9-5F03D64136E4}"/>
              </a:ext>
            </a:extLst>
          </p:cNvPr>
          <p:cNvSpPr/>
          <p:nvPr userDrawn="1"/>
        </p:nvSpPr>
        <p:spPr>
          <a:xfrm>
            <a:off x="780142" y="710813"/>
            <a:ext cx="10631714" cy="5466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F4834BC9-FC3B-FA9D-EBCE-2E7C6E43616D}"/>
              </a:ext>
            </a:extLst>
          </p:cNvPr>
          <p:cNvSpPr>
            <a:spLocks noGrp="1"/>
          </p:cNvSpPr>
          <p:nvPr>
            <p:ph type="ctrTitle"/>
          </p:nvPr>
        </p:nvSpPr>
        <p:spPr>
          <a:xfrm>
            <a:off x="972457" y="1110457"/>
            <a:ext cx="9887857" cy="2387600"/>
          </a:xfrm>
        </p:spPr>
        <p:txBody>
          <a:bodyPr anchor="b"/>
          <a:lstStyle>
            <a:lvl1pPr algn="ctr">
              <a:defRPr sz="6000">
                <a:solidFill>
                  <a:schemeClr val="tx1"/>
                </a:solidFill>
              </a:defRPr>
            </a:lvl1pPr>
          </a:lstStyle>
          <a:p>
            <a:r>
              <a:rPr lang="en-US" dirty="0"/>
              <a:t>Click to edit Master title style</a:t>
            </a:r>
          </a:p>
        </p:txBody>
      </p:sp>
      <p:sp>
        <p:nvSpPr>
          <p:cNvPr id="3" name="Subtitle 2">
            <a:extLst>
              <a:ext uri="{FF2B5EF4-FFF2-40B4-BE49-F238E27FC236}">
                <a16:creationId xmlns:a16="http://schemas.microsoft.com/office/drawing/2014/main" id="{7313D489-6F36-C1AB-4B1D-7EE6323CF863}"/>
              </a:ext>
            </a:extLst>
          </p:cNvPr>
          <p:cNvSpPr>
            <a:spLocks noGrp="1"/>
          </p:cNvSpPr>
          <p:nvPr>
            <p:ph type="subTitle" idx="1"/>
          </p:nvPr>
        </p:nvSpPr>
        <p:spPr>
          <a:xfrm>
            <a:off x="970578" y="3675352"/>
            <a:ext cx="9887857" cy="870074"/>
          </a:xfrm>
        </p:spPr>
        <p:txBody>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4C6BFD83-14AD-5CFD-FD4F-424711046DF9}"/>
              </a:ext>
            </a:extLst>
          </p:cNvPr>
          <p:cNvSpPr>
            <a:spLocks noGrp="1"/>
          </p:cNvSpPr>
          <p:nvPr>
            <p:ph type="dt" sz="half" idx="10"/>
          </p:nvPr>
        </p:nvSpPr>
        <p:spPr/>
        <p:txBody>
          <a:bodyPr/>
          <a:lstStyle/>
          <a:p>
            <a:fld id="{5BBCACF2-D457-4C5C-9260-DB4573EF1FC3}" type="datetimeFigureOut">
              <a:rPr lang="en-US" smtClean="0"/>
              <a:t>10/16/2026</a:t>
            </a:fld>
            <a:endParaRPr lang="en-US"/>
          </a:p>
        </p:txBody>
      </p:sp>
      <p:sp>
        <p:nvSpPr>
          <p:cNvPr id="5" name="Footer Placeholder 4">
            <a:extLst>
              <a:ext uri="{FF2B5EF4-FFF2-40B4-BE49-F238E27FC236}">
                <a16:creationId xmlns:a16="http://schemas.microsoft.com/office/drawing/2014/main" id="{556F3F0C-2EF6-5E3F-C5A7-A30E97171A0B}"/>
              </a:ext>
            </a:extLst>
          </p:cNvPr>
          <p:cNvSpPr>
            <a:spLocks noGrp="1"/>
          </p:cNvSpPr>
          <p:nvPr>
            <p:ph type="ftr" sz="quarter" idx="11"/>
          </p:nvPr>
        </p:nvSpPr>
        <p:spPr/>
        <p:txBody>
          <a:bodyPr/>
          <a:lstStyle>
            <a:lvl1pPr>
              <a:defRPr>
                <a:solidFill>
                  <a:schemeClr val="bg1"/>
                </a:solidFill>
              </a:defRPr>
            </a:lvl1pPr>
          </a:lstStyle>
          <a:p>
            <a:endParaRPr lang="en-US">
              <a:solidFill>
                <a:schemeClr val="bg1"/>
              </a:solidFill>
            </a:endParaRPr>
          </a:p>
        </p:txBody>
      </p:sp>
      <p:sp>
        <p:nvSpPr>
          <p:cNvPr id="6" name="Slide Number Placeholder 5">
            <a:extLst>
              <a:ext uri="{FF2B5EF4-FFF2-40B4-BE49-F238E27FC236}">
                <a16:creationId xmlns:a16="http://schemas.microsoft.com/office/drawing/2014/main" id="{625CBFC6-CA30-1801-85ED-873FF6D8FDCF}"/>
              </a:ext>
            </a:extLst>
          </p:cNvPr>
          <p:cNvSpPr>
            <a:spLocks noGrp="1"/>
          </p:cNvSpPr>
          <p:nvPr>
            <p:ph type="sldNum" sz="quarter" idx="12"/>
          </p:nvPr>
        </p:nvSpPr>
        <p:spPr/>
        <p:txBody>
          <a:bodyPr/>
          <a:lstStyle>
            <a:lvl1pPr>
              <a:defRPr>
                <a:solidFill>
                  <a:schemeClr val="bg1"/>
                </a:solidFill>
              </a:defRPr>
            </a:lvl1pPr>
          </a:lstStyle>
          <a:p>
            <a:fld id="{0CA04917-1E40-4F98-85E2-42836ECA1B4B}" type="slidenum">
              <a:rPr lang="en-US" smtClean="0"/>
              <a:pPr/>
              <a:t>‹#›</a:t>
            </a:fld>
            <a:endParaRPr lang="en-US"/>
          </a:p>
        </p:txBody>
      </p:sp>
      <p:pic>
        <p:nvPicPr>
          <p:cNvPr id="14" name="Picture 13">
            <a:extLst>
              <a:ext uri="{FF2B5EF4-FFF2-40B4-BE49-F238E27FC236}">
                <a16:creationId xmlns:a16="http://schemas.microsoft.com/office/drawing/2014/main" id="{0026A4BC-6A11-9FC5-EC89-9E75D2199AC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721207" y="4911830"/>
            <a:ext cx="2137228" cy="898729"/>
          </a:xfrm>
          <a:prstGeom prst="rect">
            <a:avLst/>
          </a:prstGeom>
        </p:spPr>
      </p:pic>
      <p:sp>
        <p:nvSpPr>
          <p:cNvPr id="16" name="Text Placeholder 15">
            <a:extLst>
              <a:ext uri="{FF2B5EF4-FFF2-40B4-BE49-F238E27FC236}">
                <a16:creationId xmlns:a16="http://schemas.microsoft.com/office/drawing/2014/main" id="{6CB562CA-77AF-5189-E289-EF56EE155CAB}"/>
              </a:ext>
            </a:extLst>
          </p:cNvPr>
          <p:cNvSpPr>
            <a:spLocks noGrp="1"/>
          </p:cNvSpPr>
          <p:nvPr>
            <p:ph type="body" sz="quarter" idx="13"/>
          </p:nvPr>
        </p:nvSpPr>
        <p:spPr>
          <a:xfrm>
            <a:off x="970578" y="4926271"/>
            <a:ext cx="7449522" cy="898729"/>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3633756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14FC166-ED7E-1994-5679-F0D22E58E283}"/>
              </a:ext>
            </a:extLst>
          </p:cNvPr>
          <p:cNvSpPr/>
          <p:nvPr userDrawn="1"/>
        </p:nvSpPr>
        <p:spPr>
          <a:xfrm>
            <a:off x="780142" y="710813"/>
            <a:ext cx="10631714" cy="5466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35AB6CF0-4794-B78E-BEC8-F39D5E0B0417}"/>
              </a:ext>
            </a:extLst>
          </p:cNvPr>
          <p:cNvSpPr>
            <a:spLocks noGrp="1"/>
          </p:cNvSpPr>
          <p:nvPr>
            <p:ph type="title"/>
          </p:nvPr>
        </p:nvSpPr>
        <p:spPr>
          <a:xfrm>
            <a:off x="780141" y="710813"/>
            <a:ext cx="10631713" cy="979875"/>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D6D8DA61-215F-D9A6-7F73-B340B7C0EFA3}"/>
              </a:ext>
            </a:extLst>
          </p:cNvPr>
          <p:cNvSpPr>
            <a:spLocks noGrp="1"/>
          </p:cNvSpPr>
          <p:nvPr>
            <p:ph idx="1"/>
          </p:nvPr>
        </p:nvSpPr>
        <p:spPr>
          <a:xfrm>
            <a:off x="780142" y="1825625"/>
            <a:ext cx="10631714"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4A8847E4-84F3-8064-F440-3558E560BAC3}"/>
              </a:ext>
            </a:extLst>
          </p:cNvPr>
          <p:cNvSpPr>
            <a:spLocks noGrp="1"/>
          </p:cNvSpPr>
          <p:nvPr>
            <p:ph type="dt" sz="half" idx="10"/>
          </p:nvPr>
        </p:nvSpPr>
        <p:spPr/>
        <p:txBody>
          <a:bodyPr/>
          <a:lstStyle/>
          <a:p>
            <a:fld id="{5BBCACF2-D457-4C5C-9260-DB4573EF1FC3}" type="datetimeFigureOut">
              <a:rPr lang="en-US" smtClean="0"/>
              <a:t>10/16/2026</a:t>
            </a:fld>
            <a:endParaRPr lang="en-US"/>
          </a:p>
        </p:txBody>
      </p:sp>
      <p:sp>
        <p:nvSpPr>
          <p:cNvPr id="5" name="Footer Placeholder 4">
            <a:extLst>
              <a:ext uri="{FF2B5EF4-FFF2-40B4-BE49-F238E27FC236}">
                <a16:creationId xmlns:a16="http://schemas.microsoft.com/office/drawing/2014/main" id="{0C532ABE-A8A8-B324-5CC7-1112E0D246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43C1F7-8D07-AD23-E61D-B44B40F8BD5B}"/>
              </a:ext>
            </a:extLst>
          </p:cNvPr>
          <p:cNvSpPr>
            <a:spLocks noGrp="1"/>
          </p:cNvSpPr>
          <p:nvPr>
            <p:ph type="sldNum" sz="quarter" idx="12"/>
          </p:nvPr>
        </p:nvSpPr>
        <p:spPr/>
        <p:txBody>
          <a:bodyPr/>
          <a:lstStyle/>
          <a:p>
            <a:fld id="{0CA04917-1E40-4F98-85E2-42836ECA1B4B}" type="slidenum">
              <a:rPr lang="en-US" smtClean="0"/>
              <a:t>‹#›</a:t>
            </a:fld>
            <a:endParaRPr lang="en-US"/>
          </a:p>
        </p:txBody>
      </p:sp>
    </p:spTree>
    <p:extLst>
      <p:ext uri="{BB962C8B-B14F-4D97-AF65-F5344CB8AC3E}">
        <p14:creationId xmlns:p14="http://schemas.microsoft.com/office/powerpoint/2010/main" val="3759430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C1FA4AFE-AFBE-3D72-7CAE-1C8011F95A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8100" y="-58278"/>
            <a:ext cx="12388199" cy="6974556"/>
          </a:xfrm>
          <a:prstGeom prst="rect">
            <a:avLst/>
          </a:prstGeom>
        </p:spPr>
      </p:pic>
      <p:sp>
        <p:nvSpPr>
          <p:cNvPr id="2" name="Title 1">
            <a:extLst>
              <a:ext uri="{FF2B5EF4-FFF2-40B4-BE49-F238E27FC236}">
                <a16:creationId xmlns:a16="http://schemas.microsoft.com/office/drawing/2014/main" id="{E5A4D9AD-5D9D-1133-E7A1-275BBAA45AF6}"/>
              </a:ext>
            </a:extLst>
          </p:cNvPr>
          <p:cNvSpPr>
            <a:spLocks noGrp="1"/>
          </p:cNvSpPr>
          <p:nvPr>
            <p:ph type="title"/>
          </p:nvPr>
        </p:nvSpPr>
        <p:spPr>
          <a:solidFill>
            <a:srgbClr val="FFFFFF"/>
          </a:solidFill>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AAF5426D-83F0-066F-5D66-8C97A071519F}"/>
              </a:ext>
            </a:extLst>
          </p:cNvPr>
          <p:cNvSpPr>
            <a:spLocks noGrp="1"/>
          </p:cNvSpPr>
          <p:nvPr>
            <p:ph sz="half" idx="1"/>
          </p:nvPr>
        </p:nvSpPr>
        <p:spPr>
          <a:xfrm>
            <a:off x="838200" y="1847850"/>
            <a:ext cx="5181600" cy="4351338"/>
          </a:xfrm>
          <a:solidFill>
            <a:srgbClr val="FFFFFF"/>
          </a:solidFill>
          <a:ln>
            <a:solidFill>
              <a:srgbClr val="FFFFFF">
                <a:alpha val="50196"/>
              </a:srgbClr>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042A0997-0E6B-8DAA-034E-5AC4762C914A}"/>
              </a:ext>
            </a:extLst>
          </p:cNvPr>
          <p:cNvSpPr>
            <a:spLocks noGrp="1"/>
          </p:cNvSpPr>
          <p:nvPr>
            <p:ph sz="half" idx="2"/>
          </p:nvPr>
        </p:nvSpPr>
        <p:spPr>
          <a:xfrm>
            <a:off x="6172200" y="1847850"/>
            <a:ext cx="5181600" cy="4351338"/>
          </a:xfrm>
          <a:solidFill>
            <a:srgbClr val="FFFFFF"/>
          </a:solidFill>
          <a:ln>
            <a:solidFill>
              <a:srgbClr val="FFFFFF">
                <a:alpha val="50196"/>
              </a:srgbClr>
            </a:solidFill>
          </a:ln>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E784FF26-0A7D-2485-1CF6-A1912ECF990A}"/>
              </a:ext>
            </a:extLst>
          </p:cNvPr>
          <p:cNvSpPr>
            <a:spLocks noGrp="1"/>
          </p:cNvSpPr>
          <p:nvPr>
            <p:ph type="dt" sz="half" idx="10"/>
          </p:nvPr>
        </p:nvSpPr>
        <p:spPr/>
        <p:txBody>
          <a:bodyPr/>
          <a:lstStyle/>
          <a:p>
            <a:fld id="{5BBCACF2-D457-4C5C-9260-DB4573EF1FC3}" type="datetimeFigureOut">
              <a:rPr lang="en-US" smtClean="0"/>
              <a:t>10/16/2026</a:t>
            </a:fld>
            <a:endParaRPr lang="en-US"/>
          </a:p>
        </p:txBody>
      </p:sp>
      <p:sp>
        <p:nvSpPr>
          <p:cNvPr id="6" name="Footer Placeholder 5">
            <a:extLst>
              <a:ext uri="{FF2B5EF4-FFF2-40B4-BE49-F238E27FC236}">
                <a16:creationId xmlns:a16="http://schemas.microsoft.com/office/drawing/2014/main" id="{0B506E7D-13BF-8DC4-7ECD-4019320C9C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613E33-C4D3-619B-47D5-70ADCD08B7B1}"/>
              </a:ext>
            </a:extLst>
          </p:cNvPr>
          <p:cNvSpPr>
            <a:spLocks noGrp="1"/>
          </p:cNvSpPr>
          <p:nvPr>
            <p:ph type="sldNum" sz="quarter" idx="12"/>
          </p:nvPr>
        </p:nvSpPr>
        <p:spPr/>
        <p:txBody>
          <a:bodyPr/>
          <a:lstStyle/>
          <a:p>
            <a:fld id="{0CA04917-1E40-4F98-85E2-42836ECA1B4B}" type="slidenum">
              <a:rPr lang="en-US" smtClean="0"/>
              <a:t>‹#›</a:t>
            </a:fld>
            <a:endParaRPr lang="en-US"/>
          </a:p>
        </p:txBody>
      </p:sp>
      <p:sp>
        <p:nvSpPr>
          <p:cNvPr id="18" name="TextBox 17">
            <a:extLst>
              <a:ext uri="{FF2B5EF4-FFF2-40B4-BE49-F238E27FC236}">
                <a16:creationId xmlns:a16="http://schemas.microsoft.com/office/drawing/2014/main" id="{0D5F61E8-E010-DF39-DF40-3DD6392CC26E}"/>
              </a:ext>
            </a:extLst>
          </p:cNvPr>
          <p:cNvSpPr txBox="1"/>
          <p:nvPr userDrawn="1"/>
        </p:nvSpPr>
        <p:spPr>
          <a:xfrm>
            <a:off x="13001625" y="4457700"/>
            <a:ext cx="184731" cy="369332"/>
          </a:xfrm>
          <a:prstGeom prst="rect">
            <a:avLst/>
          </a:prstGeom>
          <a:noFill/>
        </p:spPr>
        <p:txBody>
          <a:bodyPr wrap="none" rtlCol="0">
            <a:spAutoFit/>
          </a:bodyPr>
          <a:lstStyle/>
          <a:p>
            <a:endParaRPr lang="en-US" dirty="0"/>
          </a:p>
        </p:txBody>
      </p:sp>
      <p:pic>
        <p:nvPicPr>
          <p:cNvPr id="21" name="Picture 20">
            <a:extLst>
              <a:ext uri="{FF2B5EF4-FFF2-40B4-BE49-F238E27FC236}">
                <a16:creationId xmlns:a16="http://schemas.microsoft.com/office/drawing/2014/main" id="{7DCAE31C-C65C-62B9-F3DE-CCA13D77CC8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46528" y="111355"/>
            <a:ext cx="1648100" cy="373203"/>
          </a:xfrm>
          <a:prstGeom prst="rect">
            <a:avLst/>
          </a:prstGeom>
        </p:spPr>
      </p:pic>
    </p:spTree>
    <p:extLst>
      <p:ext uri="{BB962C8B-B14F-4D97-AF65-F5344CB8AC3E}">
        <p14:creationId xmlns:p14="http://schemas.microsoft.com/office/powerpoint/2010/main" val="10373551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86D39-C783-6A49-DBBB-E8ED92692F5E}"/>
              </a:ext>
            </a:extLst>
          </p:cNvPr>
          <p:cNvSpPr/>
          <p:nvPr userDrawn="1"/>
        </p:nvSpPr>
        <p:spPr>
          <a:xfrm>
            <a:off x="780142" y="710813"/>
            <a:ext cx="10631714" cy="5466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E73B79C5-1BB4-0CFE-682F-DE80F4164268}"/>
              </a:ext>
            </a:extLst>
          </p:cNvPr>
          <p:cNvSpPr>
            <a:spLocks noGrp="1"/>
          </p:cNvSpPr>
          <p:nvPr>
            <p:ph type="title"/>
          </p:nvPr>
        </p:nvSpPr>
        <p:spPr>
          <a:xfrm>
            <a:off x="780142" y="710813"/>
            <a:ext cx="10631714" cy="1009651"/>
          </a:xfrm>
        </p:spPr>
        <p:txBody>
          <a:bodyPr/>
          <a:lstStyle/>
          <a:p>
            <a:r>
              <a:rPr lang="en-US" dirty="0"/>
              <a:t>Click to edit Master title style</a:t>
            </a:r>
          </a:p>
        </p:txBody>
      </p:sp>
      <p:sp>
        <p:nvSpPr>
          <p:cNvPr id="3" name="Text Placeholder 2">
            <a:extLst>
              <a:ext uri="{FF2B5EF4-FFF2-40B4-BE49-F238E27FC236}">
                <a16:creationId xmlns:a16="http://schemas.microsoft.com/office/drawing/2014/main" id="{0DCB9882-6CFD-59DF-4A5B-984A2689EEA4}"/>
              </a:ext>
            </a:extLst>
          </p:cNvPr>
          <p:cNvSpPr>
            <a:spLocks noGrp="1"/>
          </p:cNvSpPr>
          <p:nvPr>
            <p:ph type="body" idx="1"/>
          </p:nvPr>
        </p:nvSpPr>
        <p:spPr>
          <a:xfrm>
            <a:off x="780142" y="1729989"/>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BDB52CD3-8852-0C8A-6375-24816120E5F5}"/>
              </a:ext>
            </a:extLst>
          </p:cNvPr>
          <p:cNvSpPr>
            <a:spLocks noGrp="1"/>
          </p:cNvSpPr>
          <p:nvPr>
            <p:ph sz="half" idx="2"/>
          </p:nvPr>
        </p:nvSpPr>
        <p:spPr>
          <a:xfrm>
            <a:off x="780142" y="2582069"/>
            <a:ext cx="5157787" cy="36230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D43B59A1-C69A-BDE7-74E2-2C96831A2E8D}"/>
              </a:ext>
            </a:extLst>
          </p:cNvPr>
          <p:cNvSpPr>
            <a:spLocks noGrp="1"/>
          </p:cNvSpPr>
          <p:nvPr>
            <p:ph type="body" sz="quarter" idx="3"/>
          </p:nvPr>
        </p:nvSpPr>
        <p:spPr>
          <a:xfrm>
            <a:off x="6228668" y="1729989"/>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42104E01-ABF7-3472-4E46-A0D241867416}"/>
              </a:ext>
            </a:extLst>
          </p:cNvPr>
          <p:cNvSpPr>
            <a:spLocks noGrp="1"/>
          </p:cNvSpPr>
          <p:nvPr>
            <p:ph sz="quarter" idx="4"/>
          </p:nvPr>
        </p:nvSpPr>
        <p:spPr>
          <a:xfrm>
            <a:off x="6228668" y="2553901"/>
            <a:ext cx="5183188" cy="36230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643FC2-FEA1-FB5C-8447-6B9FC276F968}"/>
              </a:ext>
            </a:extLst>
          </p:cNvPr>
          <p:cNvSpPr>
            <a:spLocks noGrp="1"/>
          </p:cNvSpPr>
          <p:nvPr>
            <p:ph type="dt" sz="half" idx="10"/>
          </p:nvPr>
        </p:nvSpPr>
        <p:spPr/>
        <p:txBody>
          <a:bodyPr/>
          <a:lstStyle/>
          <a:p>
            <a:fld id="{5BBCACF2-D457-4C5C-9260-DB4573EF1FC3}" type="datetimeFigureOut">
              <a:rPr lang="en-US" smtClean="0"/>
              <a:t>10/16/2026</a:t>
            </a:fld>
            <a:endParaRPr lang="en-US"/>
          </a:p>
        </p:txBody>
      </p:sp>
      <p:sp>
        <p:nvSpPr>
          <p:cNvPr id="8" name="Footer Placeholder 7">
            <a:extLst>
              <a:ext uri="{FF2B5EF4-FFF2-40B4-BE49-F238E27FC236}">
                <a16:creationId xmlns:a16="http://schemas.microsoft.com/office/drawing/2014/main" id="{FBC4DCF6-5E99-9530-AB1C-15B4A0864FD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419812F-B017-F3F2-C398-0B0AF28480EC}"/>
              </a:ext>
            </a:extLst>
          </p:cNvPr>
          <p:cNvSpPr>
            <a:spLocks noGrp="1"/>
          </p:cNvSpPr>
          <p:nvPr>
            <p:ph type="sldNum" sz="quarter" idx="12"/>
          </p:nvPr>
        </p:nvSpPr>
        <p:spPr/>
        <p:txBody>
          <a:bodyPr/>
          <a:lstStyle/>
          <a:p>
            <a:fld id="{0CA04917-1E40-4F98-85E2-42836ECA1B4B}" type="slidenum">
              <a:rPr lang="en-US" smtClean="0"/>
              <a:t>‹#›</a:t>
            </a:fld>
            <a:endParaRPr lang="en-US"/>
          </a:p>
        </p:txBody>
      </p:sp>
    </p:spTree>
    <p:extLst>
      <p:ext uri="{BB962C8B-B14F-4D97-AF65-F5344CB8AC3E}">
        <p14:creationId xmlns:p14="http://schemas.microsoft.com/office/powerpoint/2010/main" val="2726017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B5706F1-3915-8E67-7499-4D6CB609477F}"/>
              </a:ext>
            </a:extLst>
          </p:cNvPr>
          <p:cNvSpPr/>
          <p:nvPr userDrawn="1"/>
        </p:nvSpPr>
        <p:spPr>
          <a:xfrm>
            <a:off x="-159656" y="-153535"/>
            <a:ext cx="5704112" cy="7192964"/>
          </a:xfrm>
          <a:prstGeom prst="rect">
            <a:avLst/>
          </a:prstGeom>
          <a:solidFill>
            <a:srgbClr val="0941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81EB3A3-5693-28BC-1A10-A9949E6E1F3C}"/>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76F795BF-3650-719D-A482-5B26230F1E85}"/>
              </a:ext>
            </a:extLst>
          </p:cNvPr>
          <p:cNvSpPr>
            <a:spLocks noGrp="1"/>
          </p:cNvSpPr>
          <p:nvPr>
            <p:ph idx="1"/>
          </p:nvPr>
        </p:nvSpPr>
        <p:spPr>
          <a:xfrm>
            <a:off x="6096000" y="987425"/>
            <a:ext cx="5259388"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ADF26809-B602-3EF7-DF79-A2160778566F}"/>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D0242A-0834-7A92-0A11-96F7CA84E7CF}"/>
              </a:ext>
            </a:extLst>
          </p:cNvPr>
          <p:cNvSpPr>
            <a:spLocks noGrp="1"/>
          </p:cNvSpPr>
          <p:nvPr>
            <p:ph type="dt" sz="half" idx="10"/>
          </p:nvPr>
        </p:nvSpPr>
        <p:spPr/>
        <p:txBody>
          <a:bodyPr/>
          <a:lstStyle>
            <a:lvl1pPr>
              <a:defRPr>
                <a:solidFill>
                  <a:schemeClr val="bg1"/>
                </a:solidFill>
              </a:defRPr>
            </a:lvl1pPr>
          </a:lstStyle>
          <a:p>
            <a:fld id="{5BBCACF2-D457-4C5C-9260-DB4573EF1FC3}" type="datetimeFigureOut">
              <a:rPr lang="en-US" smtClean="0"/>
              <a:pPr/>
              <a:t>10/16/2026</a:t>
            </a:fld>
            <a:endParaRPr lang="en-US"/>
          </a:p>
        </p:txBody>
      </p:sp>
      <p:sp>
        <p:nvSpPr>
          <p:cNvPr id="6" name="Footer Placeholder 5">
            <a:extLst>
              <a:ext uri="{FF2B5EF4-FFF2-40B4-BE49-F238E27FC236}">
                <a16:creationId xmlns:a16="http://schemas.microsoft.com/office/drawing/2014/main" id="{FB3FA7CF-58C7-BEF0-A9E3-9ED3F90014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C1DA26-871F-2846-4425-F5FFAE5F44DE}"/>
              </a:ext>
            </a:extLst>
          </p:cNvPr>
          <p:cNvSpPr>
            <a:spLocks noGrp="1"/>
          </p:cNvSpPr>
          <p:nvPr>
            <p:ph type="sldNum" sz="quarter" idx="12"/>
          </p:nvPr>
        </p:nvSpPr>
        <p:spPr/>
        <p:txBody>
          <a:bodyPr/>
          <a:lstStyle/>
          <a:p>
            <a:fld id="{0CA04917-1E40-4F98-85E2-42836ECA1B4B}" type="slidenum">
              <a:rPr lang="en-US" smtClean="0"/>
              <a:t>‹#›</a:t>
            </a:fld>
            <a:endParaRPr lang="en-US"/>
          </a:p>
        </p:txBody>
      </p:sp>
    </p:spTree>
    <p:extLst>
      <p:ext uri="{BB962C8B-B14F-4D97-AF65-F5344CB8AC3E}">
        <p14:creationId xmlns:p14="http://schemas.microsoft.com/office/powerpoint/2010/main" val="38743074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25C58997-A760-8756-9144-E7D01EACA45C}"/>
              </a:ext>
            </a:extLst>
          </p:cNvPr>
          <p:cNvSpPr/>
          <p:nvPr userDrawn="1"/>
        </p:nvSpPr>
        <p:spPr>
          <a:xfrm>
            <a:off x="-159656" y="-153535"/>
            <a:ext cx="5704112" cy="7192964"/>
          </a:xfrm>
          <a:prstGeom prst="rect">
            <a:avLst/>
          </a:prstGeom>
          <a:solidFill>
            <a:srgbClr val="09416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C60986-D8D4-D492-53C4-4939FB2CD0E7}"/>
              </a:ext>
            </a:extLst>
          </p:cNvPr>
          <p:cNvSpPr>
            <a:spLocks noGrp="1"/>
          </p:cNvSpPr>
          <p:nvPr>
            <p:ph type="title"/>
          </p:nvPr>
        </p:nvSpPr>
        <p:spPr>
          <a:xfrm>
            <a:off x="839788" y="457200"/>
            <a:ext cx="3932237" cy="1600200"/>
          </a:xfrm>
        </p:spPr>
        <p:txBody>
          <a:bodyPr anchor="b"/>
          <a:lstStyle>
            <a:lvl1pPr>
              <a:defRPr sz="3200">
                <a:solidFill>
                  <a:schemeClr val="bg1"/>
                </a:solidFill>
              </a:defRPr>
            </a:lvl1pPr>
          </a:lstStyle>
          <a:p>
            <a:r>
              <a:rPr lang="en-US" dirty="0"/>
              <a:t>Click to edit Master title style</a:t>
            </a:r>
          </a:p>
        </p:txBody>
      </p:sp>
      <p:sp>
        <p:nvSpPr>
          <p:cNvPr id="3" name="Picture Placeholder 2">
            <a:extLst>
              <a:ext uri="{FF2B5EF4-FFF2-40B4-BE49-F238E27FC236}">
                <a16:creationId xmlns:a16="http://schemas.microsoft.com/office/drawing/2014/main" id="{DEFDF7F5-EF3C-2D44-CD40-17652739A9A8}"/>
              </a:ext>
            </a:extLst>
          </p:cNvPr>
          <p:cNvSpPr>
            <a:spLocks noGrp="1"/>
          </p:cNvSpPr>
          <p:nvPr>
            <p:ph type="pic" idx="1"/>
          </p:nvPr>
        </p:nvSpPr>
        <p:spPr>
          <a:xfrm>
            <a:off x="5544456" y="0"/>
            <a:ext cx="6647544"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DA9FEF-B3E6-74CB-5194-22A9BEB0276E}"/>
              </a:ext>
            </a:extLst>
          </p:cNvPr>
          <p:cNvSpPr>
            <a:spLocks noGrp="1"/>
          </p:cNvSpPr>
          <p:nvPr>
            <p:ph type="body" sz="half" idx="2"/>
          </p:nvPr>
        </p:nvSpPr>
        <p:spPr>
          <a:xfrm>
            <a:off x="839788" y="2057400"/>
            <a:ext cx="3932237"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8D14CF-C2CB-C93A-0050-0F76A3106F3D}"/>
              </a:ext>
            </a:extLst>
          </p:cNvPr>
          <p:cNvSpPr>
            <a:spLocks noGrp="1"/>
          </p:cNvSpPr>
          <p:nvPr>
            <p:ph type="dt" sz="half" idx="10"/>
          </p:nvPr>
        </p:nvSpPr>
        <p:spPr/>
        <p:txBody>
          <a:bodyPr/>
          <a:lstStyle/>
          <a:p>
            <a:fld id="{5BBCACF2-D457-4C5C-9260-DB4573EF1FC3}" type="datetimeFigureOut">
              <a:rPr lang="en-US" smtClean="0"/>
              <a:t>10/16/2026</a:t>
            </a:fld>
            <a:endParaRPr lang="en-US"/>
          </a:p>
        </p:txBody>
      </p:sp>
      <p:sp>
        <p:nvSpPr>
          <p:cNvPr id="6" name="Footer Placeholder 5">
            <a:extLst>
              <a:ext uri="{FF2B5EF4-FFF2-40B4-BE49-F238E27FC236}">
                <a16:creationId xmlns:a16="http://schemas.microsoft.com/office/drawing/2014/main" id="{7BCA488A-DAAC-8DDD-F919-E635EE1512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39DACD-2999-0277-15B6-BDB287160E20}"/>
              </a:ext>
            </a:extLst>
          </p:cNvPr>
          <p:cNvSpPr>
            <a:spLocks noGrp="1"/>
          </p:cNvSpPr>
          <p:nvPr>
            <p:ph type="sldNum" sz="quarter" idx="12"/>
          </p:nvPr>
        </p:nvSpPr>
        <p:spPr/>
        <p:txBody>
          <a:bodyPr/>
          <a:lstStyle/>
          <a:p>
            <a:fld id="{0CA04917-1E40-4F98-85E2-42836ECA1B4B}" type="slidenum">
              <a:rPr lang="en-US" smtClean="0"/>
              <a:t>‹#›</a:t>
            </a:fld>
            <a:endParaRPr lang="en-US"/>
          </a:p>
        </p:txBody>
      </p:sp>
    </p:spTree>
    <p:extLst>
      <p:ext uri="{BB962C8B-B14F-4D97-AF65-F5344CB8AC3E}">
        <p14:creationId xmlns:p14="http://schemas.microsoft.com/office/powerpoint/2010/main" val="456216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8552A03-47DF-0C75-D940-F964BB20D0D5}"/>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98100" y="-58278"/>
            <a:ext cx="12388199" cy="6974556"/>
          </a:xfrm>
          <a:prstGeom prst="rect">
            <a:avLst/>
          </a:prstGeom>
        </p:spPr>
      </p:pic>
      <p:sp>
        <p:nvSpPr>
          <p:cNvPr id="10" name="Rectangle 9">
            <a:extLst>
              <a:ext uri="{FF2B5EF4-FFF2-40B4-BE49-F238E27FC236}">
                <a16:creationId xmlns:a16="http://schemas.microsoft.com/office/drawing/2014/main" id="{C55586D5-243F-5072-AFC0-F3CC8A78C187}"/>
              </a:ext>
            </a:extLst>
          </p:cNvPr>
          <p:cNvSpPr/>
          <p:nvPr userDrawn="1"/>
        </p:nvSpPr>
        <p:spPr>
          <a:xfrm>
            <a:off x="780142" y="710813"/>
            <a:ext cx="10631714" cy="546615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Placeholder 1">
            <a:extLst>
              <a:ext uri="{FF2B5EF4-FFF2-40B4-BE49-F238E27FC236}">
                <a16:creationId xmlns:a16="http://schemas.microsoft.com/office/drawing/2014/main" id="{3476F598-418C-73EC-58E4-8BF4170B8BF2}"/>
              </a:ext>
            </a:extLst>
          </p:cNvPr>
          <p:cNvSpPr>
            <a:spLocks noGrp="1"/>
          </p:cNvSpPr>
          <p:nvPr>
            <p:ph type="title"/>
          </p:nvPr>
        </p:nvSpPr>
        <p:spPr>
          <a:xfrm>
            <a:off x="780142" y="710813"/>
            <a:ext cx="10631714" cy="97987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2F9099AD-A16B-0723-E547-EAF2A29FF3BF}"/>
              </a:ext>
            </a:extLst>
          </p:cNvPr>
          <p:cNvSpPr>
            <a:spLocks noGrp="1"/>
          </p:cNvSpPr>
          <p:nvPr>
            <p:ph type="body" idx="1"/>
          </p:nvPr>
        </p:nvSpPr>
        <p:spPr>
          <a:xfrm>
            <a:off x="780142" y="1825625"/>
            <a:ext cx="10631714"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08A3CD-630E-2717-4A99-B6B06A93607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BCACF2-D457-4C5C-9260-DB4573EF1FC3}" type="datetimeFigureOut">
              <a:rPr lang="en-US" smtClean="0"/>
              <a:t>10/16/2026</a:t>
            </a:fld>
            <a:endParaRPr lang="en-US"/>
          </a:p>
        </p:txBody>
      </p:sp>
      <p:sp>
        <p:nvSpPr>
          <p:cNvPr id="5" name="Footer Placeholder 4">
            <a:extLst>
              <a:ext uri="{FF2B5EF4-FFF2-40B4-BE49-F238E27FC236}">
                <a16:creationId xmlns:a16="http://schemas.microsoft.com/office/drawing/2014/main" id="{FCA36D62-6815-2CFF-B6D3-84421DCA50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83D5EEC-4D27-F352-44F6-33F939EA20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CA04917-1E40-4F98-85E2-42836ECA1B4B}" type="slidenum">
              <a:rPr lang="en-US" smtClean="0"/>
              <a:t>‹#›</a:t>
            </a:fld>
            <a:endParaRPr lang="en-US"/>
          </a:p>
        </p:txBody>
      </p:sp>
      <p:pic>
        <p:nvPicPr>
          <p:cNvPr id="12" name="Picture 11">
            <a:extLst>
              <a:ext uri="{FF2B5EF4-FFF2-40B4-BE49-F238E27FC236}">
                <a16:creationId xmlns:a16="http://schemas.microsoft.com/office/drawing/2014/main" id="{A1939B20-8FE3-79C1-7BEC-9A271C334CAA}"/>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146528" y="111355"/>
            <a:ext cx="1648100" cy="373203"/>
          </a:xfrm>
          <a:prstGeom prst="rect">
            <a:avLst/>
          </a:prstGeom>
        </p:spPr>
      </p:pic>
    </p:spTree>
    <p:extLst>
      <p:ext uri="{BB962C8B-B14F-4D97-AF65-F5344CB8AC3E}">
        <p14:creationId xmlns:p14="http://schemas.microsoft.com/office/powerpoint/2010/main" val="3097216637"/>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0" r:id="rId3"/>
    <p:sldLayoutId id="2147483652" r:id="rId4"/>
    <p:sldLayoutId id="2147483653" r:id="rId5"/>
    <p:sldLayoutId id="2147483656" r:id="rId6"/>
    <p:sldLayoutId id="2147483657"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5AA0C-088B-9653-DB4A-FA44D0803A0D}"/>
              </a:ext>
            </a:extLst>
          </p:cNvPr>
          <p:cNvSpPr>
            <a:spLocks noGrp="1"/>
          </p:cNvSpPr>
          <p:nvPr>
            <p:ph type="ctrTitle"/>
          </p:nvPr>
        </p:nvSpPr>
        <p:spPr>
          <a:xfrm>
            <a:off x="986971" y="2235200"/>
            <a:ext cx="10218057" cy="2387600"/>
          </a:xfrm>
        </p:spPr>
        <p:txBody>
          <a:bodyPr>
            <a:normAutofit/>
          </a:bodyPr>
          <a:lstStyle/>
          <a:p>
            <a:r>
              <a:rPr lang="en-US" sz="7200" dirty="0"/>
              <a:t>Before Construction Starts: Planning &amp; Considerations</a:t>
            </a:r>
          </a:p>
        </p:txBody>
      </p:sp>
    </p:spTree>
    <p:extLst>
      <p:ext uri="{BB962C8B-B14F-4D97-AF65-F5344CB8AC3E}">
        <p14:creationId xmlns:p14="http://schemas.microsoft.com/office/powerpoint/2010/main" val="204579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6C09AA-9A78-2797-8524-66F1072A5D43}"/>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A02A3247-ABDC-B0BC-2316-9CD31CFE1054}"/>
              </a:ext>
            </a:extLst>
          </p:cNvPr>
          <p:cNvPicPr>
            <a:picLocks noChangeAspect="1"/>
          </p:cNvPicPr>
          <p:nvPr/>
        </p:nvPicPr>
        <p:blipFill>
          <a:blip r:embed="rId2">
            <a:extLst>
              <a:ext uri="{28A0092B-C50C-407E-A947-70E740481C1C}">
                <a14:useLocalDpi xmlns:a14="http://schemas.microsoft.com/office/drawing/2010/main" val="0"/>
              </a:ext>
            </a:extLst>
          </a:blip>
          <a:srcRect l="36058"/>
          <a:stretch>
            <a:fillRect/>
          </a:stretch>
        </p:blipFill>
        <p:spPr>
          <a:xfrm>
            <a:off x="5419723" y="-145144"/>
            <a:ext cx="7057411" cy="7164005"/>
          </a:xfrm>
          <a:prstGeom prst="rect">
            <a:avLst/>
          </a:prstGeom>
        </p:spPr>
      </p:pic>
      <p:sp>
        <p:nvSpPr>
          <p:cNvPr id="15" name="Rectangle 14">
            <a:extLst>
              <a:ext uri="{FF2B5EF4-FFF2-40B4-BE49-F238E27FC236}">
                <a16:creationId xmlns:a16="http://schemas.microsoft.com/office/drawing/2014/main" id="{360A1182-657B-AC6F-EAF1-4D86B49F542A}"/>
              </a:ext>
            </a:extLst>
          </p:cNvPr>
          <p:cNvSpPr/>
          <p:nvPr/>
        </p:nvSpPr>
        <p:spPr>
          <a:xfrm>
            <a:off x="5283201" y="-275771"/>
            <a:ext cx="7193934" cy="7294634"/>
          </a:xfrm>
          <a:prstGeom prst="rect">
            <a:avLst/>
          </a:prstGeom>
          <a:solidFill>
            <a:srgbClr val="094166">
              <a:alpha val="2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5DD57EA-874C-C378-F5F2-C400DE47AB78}"/>
              </a:ext>
            </a:extLst>
          </p:cNvPr>
          <p:cNvSpPr/>
          <p:nvPr/>
        </p:nvSpPr>
        <p:spPr>
          <a:xfrm>
            <a:off x="-595086" y="-275771"/>
            <a:ext cx="6014811" cy="7294634"/>
          </a:xfrm>
          <a:prstGeom prst="rect">
            <a:avLst/>
          </a:prstGeom>
          <a:solidFill>
            <a:srgbClr val="0941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2DAB4065-0AA9-6388-27AD-7F2A706B47CA}"/>
              </a:ext>
            </a:extLst>
          </p:cNvPr>
          <p:cNvSpPr txBox="1">
            <a:spLocks/>
          </p:cNvSpPr>
          <p:nvPr/>
        </p:nvSpPr>
        <p:spPr>
          <a:xfrm>
            <a:off x="205467" y="609559"/>
            <a:ext cx="4851400" cy="56388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rPr>
              <a:t>Planning Considerations</a:t>
            </a:r>
            <a:br>
              <a:rPr lang="en-US" sz="6000" dirty="0">
                <a:solidFill>
                  <a:schemeClr val="bg1"/>
                </a:solidFill>
              </a:rPr>
            </a:br>
            <a:br>
              <a:rPr lang="en-US" sz="6000" dirty="0">
                <a:solidFill>
                  <a:schemeClr val="bg1"/>
                </a:solidFill>
              </a:rPr>
            </a:br>
            <a:r>
              <a:rPr lang="en-US" sz="6000" dirty="0">
                <a:solidFill>
                  <a:schemeClr val="bg1"/>
                </a:solidFill>
              </a:rPr>
              <a:t>Tom Gruis</a:t>
            </a:r>
          </a:p>
        </p:txBody>
      </p:sp>
    </p:spTree>
    <p:extLst>
      <p:ext uri="{BB962C8B-B14F-4D97-AF65-F5344CB8AC3E}">
        <p14:creationId xmlns:p14="http://schemas.microsoft.com/office/powerpoint/2010/main" val="3338834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BD424-3A19-FC09-0D45-8E00B8BFB927}"/>
              </a:ext>
            </a:extLst>
          </p:cNvPr>
          <p:cNvSpPr>
            <a:spLocks noGrp="1"/>
          </p:cNvSpPr>
          <p:nvPr>
            <p:ph type="title"/>
          </p:nvPr>
        </p:nvSpPr>
        <p:spPr/>
        <p:txBody>
          <a:bodyPr/>
          <a:lstStyle/>
          <a:p>
            <a:r>
              <a:rPr lang="en-US" dirty="0"/>
              <a:t>Comprehensive Plan Alignment​</a:t>
            </a:r>
          </a:p>
        </p:txBody>
      </p:sp>
      <p:sp>
        <p:nvSpPr>
          <p:cNvPr id="3" name="Content Placeholder 2">
            <a:extLst>
              <a:ext uri="{FF2B5EF4-FFF2-40B4-BE49-F238E27FC236}">
                <a16:creationId xmlns:a16="http://schemas.microsoft.com/office/drawing/2014/main" id="{BA08B291-52F9-1D3E-D914-37F926E6FF31}"/>
              </a:ext>
            </a:extLst>
          </p:cNvPr>
          <p:cNvSpPr>
            <a:spLocks noGrp="1"/>
          </p:cNvSpPr>
          <p:nvPr>
            <p:ph idx="1"/>
          </p:nvPr>
        </p:nvSpPr>
        <p:spPr/>
        <p:txBody>
          <a:bodyPr>
            <a:normAutofit/>
          </a:bodyPr>
          <a:lstStyle/>
          <a:p>
            <a:pPr lvl="0" fontAlgn="base"/>
            <a:r>
              <a:rPr lang="en-US" sz="2400" dirty="0"/>
              <a:t>Review plan guidance regarding the expansion of commercial and industrial uses.​</a:t>
            </a:r>
          </a:p>
          <a:p>
            <a:pPr lvl="0" fontAlgn="base"/>
            <a:r>
              <a:rPr lang="en-US" sz="2400" dirty="0"/>
              <a:t>Review the future land use map. Does it identify areas appropriate for commercial or industrial development?​</a:t>
            </a:r>
          </a:p>
          <a:p>
            <a:pPr lvl="0" fontAlgn="base"/>
            <a:r>
              <a:rPr lang="en-US" sz="2400" dirty="0"/>
              <a:t>Review plan guidance regarding economic development.​</a:t>
            </a:r>
          </a:p>
          <a:p>
            <a:pPr lvl="0" fontAlgn="base"/>
            <a:r>
              <a:rPr lang="en-US" sz="2400" dirty="0"/>
              <a:t>Support for new commercial or industrial development may provide a stronger basis.​</a:t>
            </a:r>
          </a:p>
          <a:p>
            <a:pPr lvl="0" fontAlgn="base"/>
            <a:r>
              <a:rPr lang="en-US" sz="2400" dirty="0"/>
              <a:t>Support for more jobs may provide a weaker basis.​</a:t>
            </a:r>
          </a:p>
          <a:p>
            <a:pPr lvl="0" fontAlgn="base"/>
            <a:r>
              <a:rPr lang="en-US" sz="2400" dirty="0"/>
              <a:t>Review plan guidance regarding environmental impacts and natural resource protection.​</a:t>
            </a:r>
          </a:p>
        </p:txBody>
      </p:sp>
    </p:spTree>
    <p:extLst>
      <p:ext uri="{BB962C8B-B14F-4D97-AF65-F5344CB8AC3E}">
        <p14:creationId xmlns:p14="http://schemas.microsoft.com/office/powerpoint/2010/main" val="4094539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AE8B1-FFFF-E04C-02AE-576D2126C364}"/>
              </a:ext>
            </a:extLst>
          </p:cNvPr>
          <p:cNvSpPr>
            <a:spLocks noGrp="1"/>
          </p:cNvSpPr>
          <p:nvPr>
            <p:ph type="title"/>
          </p:nvPr>
        </p:nvSpPr>
        <p:spPr/>
        <p:txBody>
          <a:bodyPr/>
          <a:lstStyle/>
          <a:p>
            <a:r>
              <a:rPr lang="en-US" dirty="0"/>
              <a:t>Zoning Considerations​</a:t>
            </a:r>
          </a:p>
        </p:txBody>
      </p:sp>
      <p:sp>
        <p:nvSpPr>
          <p:cNvPr id="3" name="Content Placeholder 2">
            <a:extLst>
              <a:ext uri="{FF2B5EF4-FFF2-40B4-BE49-F238E27FC236}">
                <a16:creationId xmlns:a16="http://schemas.microsoft.com/office/drawing/2014/main" id="{BC0DF0D3-3B90-E783-9C73-FCB8C3B70099}"/>
              </a:ext>
            </a:extLst>
          </p:cNvPr>
          <p:cNvSpPr>
            <a:spLocks noGrp="1"/>
          </p:cNvSpPr>
          <p:nvPr>
            <p:ph idx="1"/>
          </p:nvPr>
        </p:nvSpPr>
        <p:spPr/>
        <p:txBody>
          <a:bodyPr>
            <a:normAutofit/>
          </a:bodyPr>
          <a:lstStyle/>
          <a:p>
            <a:r>
              <a:rPr lang="en-US" sz="2400" dirty="0"/>
              <a:t>Do you have medium or large (2+ acre) greenfield or brownfield parcels already zoned for commercial or industrial use where a data center may qualify as a permitted use?​</a:t>
            </a:r>
          </a:p>
          <a:p>
            <a:r>
              <a:rPr lang="en-US" sz="2400" dirty="0"/>
              <a:t>Does your code require a site plan for large projects? ​</a:t>
            </a:r>
          </a:p>
          <a:p>
            <a:r>
              <a:rPr lang="en-US" sz="2400" dirty="0"/>
              <a:t>Does approval require action by the Board of Adjustment or City Council(non-administrative), which may allow conditions to be imposed?​</a:t>
            </a:r>
          </a:p>
          <a:p>
            <a:r>
              <a:rPr lang="en-US" sz="2400" dirty="0"/>
              <a:t>Site plan regulations, even under administrative review, may already address some of the impacts from data centers.​</a:t>
            </a:r>
          </a:p>
          <a:p>
            <a:r>
              <a:rPr lang="en-US" sz="2400" dirty="0"/>
              <a:t>Are the regulations sufficient for data center impacts?​</a:t>
            </a:r>
          </a:p>
        </p:txBody>
      </p:sp>
    </p:spTree>
    <p:extLst>
      <p:ext uri="{BB962C8B-B14F-4D97-AF65-F5344CB8AC3E}">
        <p14:creationId xmlns:p14="http://schemas.microsoft.com/office/powerpoint/2010/main" val="2302854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04B6C-712B-9C3F-E807-9215A915639D}"/>
              </a:ext>
            </a:extLst>
          </p:cNvPr>
          <p:cNvSpPr>
            <a:spLocks noGrp="1"/>
          </p:cNvSpPr>
          <p:nvPr>
            <p:ph type="title"/>
          </p:nvPr>
        </p:nvSpPr>
        <p:spPr/>
        <p:txBody>
          <a:bodyPr/>
          <a:lstStyle/>
          <a:p>
            <a:r>
              <a:rPr lang="en-US" dirty="0"/>
              <a:t>Options (Non-Exhaustive)​</a:t>
            </a:r>
          </a:p>
        </p:txBody>
      </p:sp>
      <p:sp>
        <p:nvSpPr>
          <p:cNvPr id="3" name="Content Placeholder 2">
            <a:extLst>
              <a:ext uri="{FF2B5EF4-FFF2-40B4-BE49-F238E27FC236}">
                <a16:creationId xmlns:a16="http://schemas.microsoft.com/office/drawing/2014/main" id="{EB8A2B4A-8FB3-41BE-60F0-02045E92D680}"/>
              </a:ext>
            </a:extLst>
          </p:cNvPr>
          <p:cNvSpPr>
            <a:spLocks noGrp="1"/>
          </p:cNvSpPr>
          <p:nvPr>
            <p:ph idx="1"/>
          </p:nvPr>
        </p:nvSpPr>
        <p:spPr>
          <a:xfrm>
            <a:off x="780142" y="1690688"/>
            <a:ext cx="10631714" cy="4486275"/>
          </a:xfrm>
        </p:spPr>
        <p:txBody>
          <a:bodyPr>
            <a:normAutofit/>
          </a:bodyPr>
          <a:lstStyle/>
          <a:p>
            <a:pPr fontAlgn="base"/>
            <a:r>
              <a:rPr lang="en-US" sz="2400" b="1" dirty="0"/>
              <a:t>Consult your attorney for any amendments to your code.</a:t>
            </a:r>
            <a:r>
              <a:rPr lang="en-US" sz="2400" dirty="0"/>
              <a:t>​</a:t>
            </a:r>
          </a:p>
          <a:p>
            <a:pPr fontAlgn="base"/>
            <a:r>
              <a:rPr lang="en-US" sz="2400" dirty="0"/>
              <a:t>Text Amendments​</a:t>
            </a:r>
          </a:p>
          <a:p>
            <a:pPr lvl="0" fontAlgn="base"/>
            <a:r>
              <a:rPr lang="en-US" sz="2400" dirty="0"/>
              <a:t>Easier Updates​</a:t>
            </a:r>
          </a:p>
          <a:p>
            <a:pPr lvl="0" fontAlgn="base"/>
            <a:r>
              <a:rPr lang="en-US" sz="2400" dirty="0"/>
              <a:t>Add a definition for “data center” if existing use definitions are vague or ambiguous.​</a:t>
            </a:r>
          </a:p>
          <a:p>
            <a:pPr lvl="0" fontAlgn="base"/>
            <a:r>
              <a:rPr lang="en-US" sz="2400" dirty="0"/>
              <a:t>Consider moving a permitted use to a conditional use where appropriate.​</a:t>
            </a:r>
          </a:p>
          <a:p>
            <a:pPr lvl="0" fontAlgn="base"/>
            <a:r>
              <a:rPr lang="en-US" sz="2400" dirty="0"/>
              <a:t>More Time Intensive Updates​</a:t>
            </a:r>
          </a:p>
          <a:p>
            <a:pPr lvl="0" fontAlgn="base"/>
            <a:r>
              <a:rPr lang="en-US" sz="2400" dirty="0"/>
              <a:t>Amend the code to specifically address data centers and their unique impacts.​</a:t>
            </a:r>
          </a:p>
        </p:txBody>
      </p:sp>
    </p:spTree>
    <p:extLst>
      <p:ext uri="{BB962C8B-B14F-4D97-AF65-F5344CB8AC3E}">
        <p14:creationId xmlns:p14="http://schemas.microsoft.com/office/powerpoint/2010/main" val="20855461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CE23DC-9AB4-8C45-4D4A-7BD2183F2F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680277-094F-3724-CE3B-8703FBB2D82B}"/>
              </a:ext>
            </a:extLst>
          </p:cNvPr>
          <p:cNvSpPr>
            <a:spLocks noGrp="1"/>
          </p:cNvSpPr>
          <p:nvPr>
            <p:ph type="title"/>
          </p:nvPr>
        </p:nvSpPr>
        <p:spPr/>
        <p:txBody>
          <a:bodyPr/>
          <a:lstStyle/>
          <a:p>
            <a:r>
              <a:rPr lang="en-US" dirty="0"/>
              <a:t>Options (Non-Exhaustive)​</a:t>
            </a:r>
          </a:p>
        </p:txBody>
      </p:sp>
      <p:sp>
        <p:nvSpPr>
          <p:cNvPr id="3" name="Content Placeholder 2">
            <a:extLst>
              <a:ext uri="{FF2B5EF4-FFF2-40B4-BE49-F238E27FC236}">
                <a16:creationId xmlns:a16="http://schemas.microsoft.com/office/drawing/2014/main" id="{0B8DC753-D98E-CFB3-7EBA-95F57E90A5E3}"/>
              </a:ext>
            </a:extLst>
          </p:cNvPr>
          <p:cNvSpPr>
            <a:spLocks noGrp="1"/>
          </p:cNvSpPr>
          <p:nvPr>
            <p:ph idx="1"/>
          </p:nvPr>
        </p:nvSpPr>
        <p:spPr>
          <a:xfrm>
            <a:off x="780142" y="1690688"/>
            <a:ext cx="10631714" cy="4486275"/>
          </a:xfrm>
        </p:spPr>
        <p:txBody>
          <a:bodyPr>
            <a:normAutofit/>
          </a:bodyPr>
          <a:lstStyle/>
          <a:p>
            <a:pPr fontAlgn="base"/>
            <a:r>
              <a:rPr lang="en-US" sz="2400" dirty="0"/>
              <a:t>Zoning Map Amendment​</a:t>
            </a:r>
          </a:p>
          <a:p>
            <a:pPr lvl="0" fontAlgn="base"/>
            <a:r>
              <a:rPr lang="en-US" sz="2400" dirty="0"/>
              <a:t>City-initiated rezoning: this is probably more appropriate for an undeveloped or vacant brownfield land, but some of the smaller changes above will likely be the better options. Consult the property owner and your attorney (be cautious of illegal spot zoning).​</a:t>
            </a:r>
          </a:p>
          <a:p>
            <a:pPr lvl="0" fontAlgn="base"/>
            <a:r>
              <a:rPr lang="en-US" sz="2400" dirty="0"/>
              <a:t>A rezoning for a specific development proposal may provide clearer authority for development conditions and negotiations under Iowa law.​</a:t>
            </a:r>
          </a:p>
          <a:p>
            <a:pPr fontAlgn="base"/>
            <a:r>
              <a:rPr lang="en-US" sz="2400" dirty="0"/>
              <a:t>Other Options​</a:t>
            </a:r>
          </a:p>
          <a:p>
            <a:pPr lvl="0" fontAlgn="base"/>
            <a:r>
              <a:rPr lang="en-US" sz="2400" dirty="0"/>
              <a:t>Moratorium, temporary to allow for developing appropriate code​</a:t>
            </a:r>
          </a:p>
          <a:p>
            <a:pPr lvl="0" fontAlgn="base"/>
            <a:r>
              <a:rPr lang="en-US" sz="2400" dirty="0"/>
              <a:t>Take no action if existing regulations adequately address data centers​</a:t>
            </a:r>
          </a:p>
        </p:txBody>
      </p:sp>
    </p:spTree>
    <p:extLst>
      <p:ext uri="{BB962C8B-B14F-4D97-AF65-F5344CB8AC3E}">
        <p14:creationId xmlns:p14="http://schemas.microsoft.com/office/powerpoint/2010/main" val="3982374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7FC15-3746-3665-B22C-DA9EDC6A82E8}"/>
              </a:ext>
            </a:extLst>
          </p:cNvPr>
          <p:cNvSpPr>
            <a:spLocks noGrp="1"/>
          </p:cNvSpPr>
          <p:nvPr>
            <p:ph type="title"/>
          </p:nvPr>
        </p:nvSpPr>
        <p:spPr/>
        <p:txBody>
          <a:bodyPr/>
          <a:lstStyle/>
          <a:p>
            <a:r>
              <a:rPr lang="en-US" dirty="0"/>
              <a:t>Other Considerations​</a:t>
            </a:r>
          </a:p>
        </p:txBody>
      </p:sp>
      <p:sp>
        <p:nvSpPr>
          <p:cNvPr id="3" name="Content Placeholder 2">
            <a:extLst>
              <a:ext uri="{FF2B5EF4-FFF2-40B4-BE49-F238E27FC236}">
                <a16:creationId xmlns:a16="http://schemas.microsoft.com/office/drawing/2014/main" id="{993655F6-9CEE-84FC-7482-140AF615C725}"/>
              </a:ext>
            </a:extLst>
          </p:cNvPr>
          <p:cNvSpPr>
            <a:spLocks noGrp="1"/>
          </p:cNvSpPr>
          <p:nvPr>
            <p:ph idx="1"/>
          </p:nvPr>
        </p:nvSpPr>
        <p:spPr/>
        <p:txBody>
          <a:bodyPr/>
          <a:lstStyle/>
          <a:p>
            <a:pPr lvl="0" fontAlgn="base"/>
            <a:r>
              <a:rPr lang="en-US" sz="2400" b="1" dirty="0"/>
              <a:t>Consult your attorney.</a:t>
            </a:r>
            <a:r>
              <a:rPr lang="en-US" sz="2400" dirty="0"/>
              <a:t>​</a:t>
            </a:r>
          </a:p>
          <a:p>
            <a:pPr lvl="0" fontAlgn="base"/>
            <a:r>
              <a:rPr lang="en-US" sz="2400" dirty="0"/>
              <a:t>Continue to actively maintain and administer your comprehensive plan and development regulations. Communities that do so are generally better positioned to respond to emerging development types.​</a:t>
            </a:r>
          </a:p>
          <a:p>
            <a:pPr lvl="0" fontAlgn="base"/>
            <a:r>
              <a:rPr lang="en-US" sz="2400" dirty="0"/>
              <a:t>Consider a fringe area plan and agreement with your county to improve land use planning and create clearer development review processes.​</a:t>
            </a:r>
          </a:p>
          <a:p>
            <a:endParaRPr lang="en-US" dirty="0"/>
          </a:p>
        </p:txBody>
      </p:sp>
    </p:spTree>
    <p:extLst>
      <p:ext uri="{BB962C8B-B14F-4D97-AF65-F5344CB8AC3E}">
        <p14:creationId xmlns:p14="http://schemas.microsoft.com/office/powerpoint/2010/main" val="2335637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C7EA20-A384-131F-715D-08A1DD3064E4}"/>
            </a:ext>
          </a:extLst>
        </p:cNvPr>
        <p:cNvGrpSpPr/>
        <p:nvPr/>
      </p:nvGrpSpPr>
      <p:grpSpPr>
        <a:xfrm>
          <a:off x="0" y="0"/>
          <a:ext cx="0" cy="0"/>
          <a:chOff x="0" y="0"/>
          <a:chExt cx="0" cy="0"/>
        </a:xfrm>
      </p:grpSpPr>
      <p:pic>
        <p:nvPicPr>
          <p:cNvPr id="20" name="Picture 19">
            <a:extLst>
              <a:ext uri="{FF2B5EF4-FFF2-40B4-BE49-F238E27FC236}">
                <a16:creationId xmlns:a16="http://schemas.microsoft.com/office/drawing/2014/main" id="{E503918E-EFF3-D655-2BBF-66451799D322}"/>
              </a:ext>
            </a:extLst>
          </p:cNvPr>
          <p:cNvPicPr>
            <a:picLocks noChangeAspect="1"/>
          </p:cNvPicPr>
          <p:nvPr/>
        </p:nvPicPr>
        <p:blipFill>
          <a:blip r:embed="rId2"/>
          <a:srcRect l="34230"/>
          <a:stretch>
            <a:fillRect/>
          </a:stretch>
        </p:blipFill>
        <p:spPr>
          <a:xfrm>
            <a:off x="5419725" y="-159657"/>
            <a:ext cx="7011232" cy="7207236"/>
          </a:xfrm>
          <a:prstGeom prst="rect">
            <a:avLst/>
          </a:prstGeom>
        </p:spPr>
      </p:pic>
      <p:pic>
        <p:nvPicPr>
          <p:cNvPr id="25" name="Picture 24">
            <a:extLst>
              <a:ext uri="{FF2B5EF4-FFF2-40B4-BE49-F238E27FC236}">
                <a16:creationId xmlns:a16="http://schemas.microsoft.com/office/drawing/2014/main" id="{E9331573-0B77-1C5B-C4C8-58B1C068407D}"/>
              </a:ext>
            </a:extLst>
          </p:cNvPr>
          <p:cNvPicPr>
            <a:picLocks noChangeAspect="1"/>
          </p:cNvPicPr>
          <p:nvPr/>
        </p:nvPicPr>
        <p:blipFill>
          <a:blip r:embed="rId3">
            <a:extLst>
              <a:ext uri="{28A0092B-C50C-407E-A947-70E740481C1C}">
                <a14:useLocalDpi xmlns:a14="http://schemas.microsoft.com/office/drawing/2010/main" val="0"/>
              </a:ext>
            </a:extLst>
          </a:blip>
          <a:srcRect l="1" r="25609"/>
          <a:stretch>
            <a:fillRect/>
          </a:stretch>
        </p:blipFill>
        <p:spPr>
          <a:xfrm>
            <a:off x="5419724" y="-159663"/>
            <a:ext cx="8042275" cy="7207235"/>
          </a:xfrm>
          <a:prstGeom prst="rect">
            <a:avLst/>
          </a:prstGeom>
        </p:spPr>
      </p:pic>
      <p:sp>
        <p:nvSpPr>
          <p:cNvPr id="5" name="Rectangle 4">
            <a:extLst>
              <a:ext uri="{FF2B5EF4-FFF2-40B4-BE49-F238E27FC236}">
                <a16:creationId xmlns:a16="http://schemas.microsoft.com/office/drawing/2014/main" id="{13823999-AB9C-A9A2-8884-A5F1261E5D4D}"/>
              </a:ext>
            </a:extLst>
          </p:cNvPr>
          <p:cNvSpPr/>
          <p:nvPr/>
        </p:nvSpPr>
        <p:spPr>
          <a:xfrm>
            <a:off x="-246743" y="-159658"/>
            <a:ext cx="5666468" cy="7207235"/>
          </a:xfrm>
          <a:prstGeom prst="rect">
            <a:avLst/>
          </a:prstGeom>
          <a:solidFill>
            <a:srgbClr val="0941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itle 1">
            <a:extLst>
              <a:ext uri="{FF2B5EF4-FFF2-40B4-BE49-F238E27FC236}">
                <a16:creationId xmlns:a16="http://schemas.microsoft.com/office/drawing/2014/main" id="{D0D1C891-98B3-D5A4-01D7-0AF268F71C6F}"/>
              </a:ext>
            </a:extLst>
          </p:cNvPr>
          <p:cNvSpPr txBox="1">
            <a:spLocks/>
          </p:cNvSpPr>
          <p:nvPr/>
        </p:nvSpPr>
        <p:spPr>
          <a:xfrm>
            <a:off x="205467" y="609559"/>
            <a:ext cx="4851400" cy="56388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rPr>
              <a:t>Housing Considerations</a:t>
            </a:r>
            <a:br>
              <a:rPr lang="en-US" sz="6000" dirty="0">
                <a:solidFill>
                  <a:schemeClr val="bg1"/>
                </a:solidFill>
              </a:rPr>
            </a:br>
            <a:br>
              <a:rPr lang="en-US" sz="6000" dirty="0">
                <a:solidFill>
                  <a:schemeClr val="bg1"/>
                </a:solidFill>
              </a:rPr>
            </a:br>
            <a:r>
              <a:rPr lang="en-US" sz="6000" dirty="0">
                <a:solidFill>
                  <a:schemeClr val="bg1"/>
                </a:solidFill>
              </a:rPr>
              <a:t>Paula Mitchell</a:t>
            </a:r>
          </a:p>
        </p:txBody>
      </p:sp>
    </p:spTree>
    <p:extLst>
      <p:ext uri="{BB962C8B-B14F-4D97-AF65-F5344CB8AC3E}">
        <p14:creationId xmlns:p14="http://schemas.microsoft.com/office/powerpoint/2010/main" val="1393286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A2D7D-1E2F-611C-0FD3-449C71133A69}"/>
              </a:ext>
            </a:extLst>
          </p:cNvPr>
          <p:cNvSpPr>
            <a:spLocks noGrp="1"/>
          </p:cNvSpPr>
          <p:nvPr>
            <p:ph type="title"/>
          </p:nvPr>
        </p:nvSpPr>
        <p:spPr/>
        <p:txBody>
          <a:bodyPr/>
          <a:lstStyle/>
          <a:p>
            <a:r>
              <a:rPr lang="en-US" dirty="0"/>
              <a:t>Housing Considerations</a:t>
            </a:r>
          </a:p>
        </p:txBody>
      </p:sp>
      <p:sp>
        <p:nvSpPr>
          <p:cNvPr id="3" name="Content Placeholder 2">
            <a:extLst>
              <a:ext uri="{FF2B5EF4-FFF2-40B4-BE49-F238E27FC236}">
                <a16:creationId xmlns:a16="http://schemas.microsoft.com/office/drawing/2014/main" id="{2F121998-D493-CDF4-53B0-BE7012B24F4B}"/>
              </a:ext>
            </a:extLst>
          </p:cNvPr>
          <p:cNvSpPr>
            <a:spLocks noGrp="1"/>
          </p:cNvSpPr>
          <p:nvPr>
            <p:ph idx="1"/>
          </p:nvPr>
        </p:nvSpPr>
        <p:spPr/>
        <p:txBody>
          <a:bodyPr>
            <a:normAutofit/>
          </a:bodyPr>
          <a:lstStyle/>
          <a:p>
            <a:r>
              <a:rPr lang="en-US" sz="2400" dirty="0"/>
              <a:t>Identify current housing market conditions</a:t>
            </a:r>
          </a:p>
          <a:p>
            <a:pPr lvl="1"/>
            <a:r>
              <a:rPr lang="en-US" dirty="0"/>
              <a:t>Does community have a current housing needs assessment?</a:t>
            </a:r>
          </a:p>
          <a:p>
            <a:pPr lvl="1"/>
            <a:r>
              <a:rPr lang="en-US" dirty="0"/>
              <a:t>Does data show a surplus or deficit of housing units?</a:t>
            </a:r>
          </a:p>
          <a:p>
            <a:r>
              <a:rPr lang="en-US" sz="2400" dirty="0"/>
              <a:t>Identify short- and long-term housing needs</a:t>
            </a:r>
          </a:p>
          <a:p>
            <a:pPr lvl="1"/>
            <a:r>
              <a:rPr lang="en-US" dirty="0"/>
              <a:t>Short term – potential for construction workforce</a:t>
            </a:r>
          </a:p>
          <a:p>
            <a:pPr lvl="1"/>
            <a:r>
              <a:rPr lang="en-US" dirty="0"/>
              <a:t>Long term – jobs created</a:t>
            </a:r>
          </a:p>
          <a:p>
            <a:pPr lvl="1"/>
            <a:r>
              <a:rPr lang="en-US" dirty="0"/>
              <a:t>Phasing of the workforce</a:t>
            </a:r>
          </a:p>
          <a:p>
            <a:r>
              <a:rPr lang="en-US" sz="2400" dirty="0"/>
              <a:t>Role of data center owner/developer in addressing housing needs resulting from the project</a:t>
            </a:r>
          </a:p>
          <a:p>
            <a:r>
              <a:rPr lang="en-US" sz="2400" dirty="0"/>
              <a:t>Standards for temporary housing, if applicable</a:t>
            </a:r>
          </a:p>
        </p:txBody>
      </p:sp>
    </p:spTree>
    <p:extLst>
      <p:ext uri="{BB962C8B-B14F-4D97-AF65-F5344CB8AC3E}">
        <p14:creationId xmlns:p14="http://schemas.microsoft.com/office/powerpoint/2010/main" val="15464794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15FDA-EFAA-2599-AF44-24A848C11E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E024E1DC-38FF-B4D9-1BCB-1B908EA6078C}"/>
              </a:ext>
            </a:extLst>
          </p:cNvPr>
          <p:cNvSpPr/>
          <p:nvPr/>
        </p:nvSpPr>
        <p:spPr>
          <a:xfrm>
            <a:off x="-203200" y="-145143"/>
            <a:ext cx="5622925" cy="7164006"/>
          </a:xfrm>
          <a:prstGeom prst="rect">
            <a:avLst/>
          </a:prstGeom>
          <a:solidFill>
            <a:srgbClr val="0941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1">
            <a:extLst>
              <a:ext uri="{FF2B5EF4-FFF2-40B4-BE49-F238E27FC236}">
                <a16:creationId xmlns:a16="http://schemas.microsoft.com/office/drawing/2014/main" id="{044C99EE-DAFB-F8B9-7097-DC054F1FD4C0}"/>
              </a:ext>
            </a:extLst>
          </p:cNvPr>
          <p:cNvSpPr txBox="1">
            <a:spLocks/>
          </p:cNvSpPr>
          <p:nvPr/>
        </p:nvSpPr>
        <p:spPr>
          <a:xfrm>
            <a:off x="205467" y="609559"/>
            <a:ext cx="4851400" cy="56388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dirty="0">
                <a:solidFill>
                  <a:schemeClr val="bg1"/>
                </a:solidFill>
              </a:rPr>
              <a:t>Environmental Considerations</a:t>
            </a:r>
            <a:br>
              <a:rPr lang="en-US" sz="6000" dirty="0">
                <a:solidFill>
                  <a:schemeClr val="bg1"/>
                </a:solidFill>
              </a:rPr>
            </a:br>
            <a:br>
              <a:rPr lang="en-US" sz="6000" dirty="0">
                <a:solidFill>
                  <a:schemeClr val="bg1"/>
                </a:solidFill>
              </a:rPr>
            </a:br>
            <a:r>
              <a:rPr lang="en-US" sz="6000" dirty="0">
                <a:solidFill>
                  <a:schemeClr val="bg1"/>
                </a:solidFill>
              </a:rPr>
              <a:t>Alicia Presto</a:t>
            </a:r>
          </a:p>
        </p:txBody>
      </p:sp>
      <p:pic>
        <p:nvPicPr>
          <p:cNvPr id="8" name="Picture 7" descr="Home | Iowa Prairie Network | Prairie Conservation">
            <a:extLst>
              <a:ext uri="{FF2B5EF4-FFF2-40B4-BE49-F238E27FC236}">
                <a16:creationId xmlns:a16="http://schemas.microsoft.com/office/drawing/2014/main" id="{8D50A38F-5597-C5E1-2D8C-C36353CC82C4}"/>
              </a:ext>
            </a:extLst>
          </p:cNvPr>
          <p:cNvPicPr>
            <a:picLocks noChangeAspect="1"/>
          </p:cNvPicPr>
          <p:nvPr/>
        </p:nvPicPr>
        <p:blipFill>
          <a:blip r:embed="rId2"/>
          <a:srcRect r="54464"/>
          <a:stretch>
            <a:fillRect/>
          </a:stretch>
        </p:blipFill>
        <p:spPr>
          <a:xfrm>
            <a:off x="5419725" y="-145143"/>
            <a:ext cx="7057410" cy="7164006"/>
          </a:xfrm>
          <a:prstGeom prst="rect">
            <a:avLst/>
          </a:prstGeom>
        </p:spPr>
      </p:pic>
    </p:spTree>
    <p:extLst>
      <p:ext uri="{BB962C8B-B14F-4D97-AF65-F5344CB8AC3E}">
        <p14:creationId xmlns:p14="http://schemas.microsoft.com/office/powerpoint/2010/main" val="16367565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306EC-B62D-C960-67AC-5EE8B86D1D4E}"/>
              </a:ext>
            </a:extLst>
          </p:cNvPr>
          <p:cNvSpPr>
            <a:spLocks noGrp="1"/>
          </p:cNvSpPr>
          <p:nvPr>
            <p:ph type="title"/>
          </p:nvPr>
        </p:nvSpPr>
        <p:spPr/>
        <p:txBody>
          <a:bodyPr/>
          <a:lstStyle/>
          <a:p>
            <a:r>
              <a:rPr lang="en-US" dirty="0"/>
              <a:t>Environmental Considerations</a:t>
            </a:r>
          </a:p>
        </p:txBody>
      </p:sp>
      <p:sp>
        <p:nvSpPr>
          <p:cNvPr id="3" name="Content Placeholder 2">
            <a:extLst>
              <a:ext uri="{FF2B5EF4-FFF2-40B4-BE49-F238E27FC236}">
                <a16:creationId xmlns:a16="http://schemas.microsoft.com/office/drawing/2014/main" id="{AC21376B-8F1D-3C8D-0C7B-7C2B0E60BBD7}"/>
              </a:ext>
            </a:extLst>
          </p:cNvPr>
          <p:cNvSpPr>
            <a:spLocks noGrp="1"/>
          </p:cNvSpPr>
          <p:nvPr>
            <p:ph idx="1"/>
          </p:nvPr>
        </p:nvSpPr>
        <p:spPr/>
        <p:txBody>
          <a:bodyPr>
            <a:normAutofit/>
          </a:bodyPr>
          <a:lstStyle/>
          <a:p>
            <a:r>
              <a:rPr lang="en-US" sz="2400" dirty="0"/>
              <a:t>Water, wastewater, and energy</a:t>
            </a:r>
          </a:p>
          <a:p>
            <a:r>
              <a:rPr lang="en-US" sz="2400" dirty="0"/>
              <a:t>Solid waste management (also requires regional approach)</a:t>
            </a:r>
          </a:p>
          <a:p>
            <a:r>
              <a:rPr lang="en-US" sz="2400" dirty="0"/>
              <a:t>Waste generated during construction, operations, and decommission</a:t>
            </a:r>
          </a:p>
          <a:p>
            <a:pPr lvl="1"/>
            <a:r>
              <a:rPr lang="en-US" dirty="0"/>
              <a:t>Identify types and potential volume</a:t>
            </a:r>
          </a:p>
          <a:p>
            <a:pPr lvl="1"/>
            <a:r>
              <a:rPr lang="en-US" dirty="0"/>
              <a:t>Identify solid waste and recycling services available</a:t>
            </a:r>
          </a:p>
          <a:p>
            <a:pPr lvl="1"/>
            <a:r>
              <a:rPr lang="en-US" dirty="0"/>
              <a:t>Identify capacity of solid waste and recycling facilities</a:t>
            </a:r>
          </a:p>
          <a:p>
            <a:r>
              <a:rPr lang="en-US" sz="2400" dirty="0"/>
              <a:t>Waste reduction and recycling goals</a:t>
            </a:r>
          </a:p>
          <a:p>
            <a:r>
              <a:rPr lang="en-US" sz="2400" dirty="0"/>
              <a:t>Ordinances can include waste management planning requirements with range of requirements</a:t>
            </a:r>
          </a:p>
        </p:txBody>
      </p:sp>
    </p:spTree>
    <p:extLst>
      <p:ext uri="{BB962C8B-B14F-4D97-AF65-F5344CB8AC3E}">
        <p14:creationId xmlns:p14="http://schemas.microsoft.com/office/powerpoint/2010/main" val="29411522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C6FF5-C7DC-B870-4D7B-FB73EE5489AD}"/>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E78D8458-5F22-766E-01D1-8333A9E47E04}"/>
              </a:ext>
            </a:extLst>
          </p:cNvPr>
          <p:cNvSpPr/>
          <p:nvPr/>
        </p:nvSpPr>
        <p:spPr>
          <a:xfrm>
            <a:off x="-261257" y="-217715"/>
            <a:ext cx="5680982" cy="7236578"/>
          </a:xfrm>
          <a:prstGeom prst="rect">
            <a:avLst/>
          </a:prstGeom>
          <a:solidFill>
            <a:srgbClr val="09416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D97E864-98B3-5F32-EDC1-F5EED7F86194}"/>
              </a:ext>
            </a:extLst>
          </p:cNvPr>
          <p:cNvSpPr>
            <a:spLocks noGrp="1"/>
          </p:cNvSpPr>
          <p:nvPr>
            <p:ph type="title"/>
          </p:nvPr>
        </p:nvSpPr>
        <p:spPr>
          <a:xfrm>
            <a:off x="205467" y="609559"/>
            <a:ext cx="4851400" cy="5638882"/>
          </a:xfrm>
        </p:spPr>
        <p:txBody>
          <a:bodyPr>
            <a:normAutofit/>
          </a:bodyPr>
          <a:lstStyle/>
          <a:p>
            <a:pPr algn="ctr"/>
            <a:r>
              <a:rPr lang="en-US" sz="6000" dirty="0">
                <a:solidFill>
                  <a:schemeClr val="bg1"/>
                </a:solidFill>
              </a:rPr>
              <a:t>Transportation Considerations</a:t>
            </a:r>
            <a:br>
              <a:rPr lang="en-US" sz="6000" dirty="0">
                <a:solidFill>
                  <a:schemeClr val="bg1"/>
                </a:solidFill>
              </a:rPr>
            </a:br>
            <a:br>
              <a:rPr lang="en-US" sz="6000" dirty="0">
                <a:solidFill>
                  <a:schemeClr val="bg1"/>
                </a:solidFill>
              </a:rPr>
            </a:br>
            <a:r>
              <a:rPr lang="en-US" sz="6000" dirty="0">
                <a:solidFill>
                  <a:schemeClr val="bg1"/>
                </a:solidFill>
              </a:rPr>
              <a:t>Mary Rump</a:t>
            </a:r>
          </a:p>
        </p:txBody>
      </p:sp>
      <p:pic>
        <p:nvPicPr>
          <p:cNvPr id="4" name="Picture 3" descr="Blurred micro image of a street traffic">
            <a:extLst>
              <a:ext uri="{FF2B5EF4-FFF2-40B4-BE49-F238E27FC236}">
                <a16:creationId xmlns:a16="http://schemas.microsoft.com/office/drawing/2014/main" id="{8CA14F74-8B3B-B701-BD96-A43D8DA40C37}"/>
              </a:ext>
            </a:extLst>
          </p:cNvPr>
          <p:cNvPicPr>
            <a:picLocks noChangeAspect="1"/>
          </p:cNvPicPr>
          <p:nvPr/>
        </p:nvPicPr>
        <p:blipFill>
          <a:blip r:embed="rId2"/>
          <a:srcRect l="10645" r="24653" b="-1"/>
          <a:stretch>
            <a:fillRect/>
          </a:stretch>
        </p:blipFill>
        <p:spPr>
          <a:xfrm>
            <a:off x="5419725" y="-217715"/>
            <a:ext cx="6886575" cy="7236578"/>
          </a:xfrm>
          <a:prstGeom prst="rect">
            <a:avLst/>
          </a:prstGeom>
          <a:noFill/>
        </p:spPr>
      </p:pic>
    </p:spTree>
    <p:extLst>
      <p:ext uri="{BB962C8B-B14F-4D97-AF65-F5344CB8AC3E}">
        <p14:creationId xmlns:p14="http://schemas.microsoft.com/office/powerpoint/2010/main" val="1219783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13162-833C-FEB5-7BE2-08448B56E1C2}"/>
              </a:ext>
            </a:extLst>
          </p:cNvPr>
          <p:cNvSpPr>
            <a:spLocks noGrp="1"/>
          </p:cNvSpPr>
          <p:nvPr>
            <p:ph type="title"/>
          </p:nvPr>
        </p:nvSpPr>
        <p:spPr/>
        <p:txBody>
          <a:bodyPr/>
          <a:lstStyle/>
          <a:p>
            <a:r>
              <a:rPr lang="en-US" dirty="0"/>
              <a:t>Transportation Considerations</a:t>
            </a:r>
          </a:p>
        </p:txBody>
      </p:sp>
      <p:sp>
        <p:nvSpPr>
          <p:cNvPr id="3" name="Content Placeholder 2">
            <a:extLst>
              <a:ext uri="{FF2B5EF4-FFF2-40B4-BE49-F238E27FC236}">
                <a16:creationId xmlns:a16="http://schemas.microsoft.com/office/drawing/2014/main" id="{E2B7E3B3-4C87-2054-63B4-3E9E3DC46567}"/>
              </a:ext>
            </a:extLst>
          </p:cNvPr>
          <p:cNvSpPr>
            <a:spLocks noGrp="1"/>
          </p:cNvSpPr>
          <p:nvPr>
            <p:ph idx="1"/>
          </p:nvPr>
        </p:nvSpPr>
        <p:spPr>
          <a:xfrm>
            <a:off x="780142" y="1690688"/>
            <a:ext cx="10631714" cy="4486275"/>
          </a:xfrm>
        </p:spPr>
        <p:txBody>
          <a:bodyPr>
            <a:normAutofit fontScale="85000" lnSpcReduction="10000"/>
          </a:bodyPr>
          <a:lstStyle/>
          <a:p>
            <a:r>
              <a:rPr lang="en-US" dirty="0"/>
              <a:t>A traditional </a:t>
            </a:r>
            <a:r>
              <a:rPr lang="en-US" b="1" dirty="0"/>
              <a:t>traffic impact study </a:t>
            </a:r>
            <a:r>
              <a:rPr lang="en-US" dirty="0"/>
              <a:t>isn’t helpful because it doesn’t adequately address the temporary and significant traffic impacts during construction.</a:t>
            </a:r>
          </a:p>
          <a:p>
            <a:r>
              <a:rPr lang="en-US" dirty="0"/>
              <a:t>Construction traffic may have a significant impact on the existing infrastructure. May want to work with developers to identify </a:t>
            </a:r>
            <a:r>
              <a:rPr lang="en-US" b="1" dirty="0"/>
              <a:t>preferred traffic routes </a:t>
            </a:r>
            <a:r>
              <a:rPr lang="en-US" dirty="0"/>
              <a:t>to minimize wear and tear on existing roadways.</a:t>
            </a:r>
          </a:p>
          <a:p>
            <a:r>
              <a:rPr lang="en-US" dirty="0"/>
              <a:t>Construction will result in increased vehicular traffic. Both construction trucks and contractor vehicles. You may want to consider </a:t>
            </a:r>
            <a:r>
              <a:rPr lang="en-US" b="1" dirty="0"/>
              <a:t>new turn lanes or temporary stop signs/traffic signals</a:t>
            </a:r>
            <a:r>
              <a:rPr lang="en-US" dirty="0"/>
              <a:t> to maintain safe traffic flow </a:t>
            </a:r>
          </a:p>
          <a:p>
            <a:r>
              <a:rPr lang="en-US" dirty="0"/>
              <a:t>Many contractors may be coming from outside and unfamiliar with the area. </a:t>
            </a:r>
            <a:r>
              <a:rPr lang="en-US" b="1" dirty="0"/>
              <a:t>Temporary signage </a:t>
            </a:r>
            <a:r>
              <a:rPr lang="en-US" dirty="0"/>
              <a:t>may help with wayfinding. </a:t>
            </a:r>
          </a:p>
          <a:p>
            <a:r>
              <a:rPr lang="en-US" dirty="0"/>
              <a:t>Additional contractors in the area means additional demands for parking. Be sure to work with the developer to ensure that onsite parking is provided or city </a:t>
            </a:r>
            <a:r>
              <a:rPr lang="en-US" b="1" dirty="0"/>
              <a:t>designated parking </a:t>
            </a:r>
            <a:r>
              <a:rPr lang="en-US" dirty="0"/>
              <a:t>is identified. </a:t>
            </a:r>
          </a:p>
        </p:txBody>
      </p:sp>
    </p:spTree>
    <p:extLst>
      <p:ext uri="{BB962C8B-B14F-4D97-AF65-F5344CB8AC3E}">
        <p14:creationId xmlns:p14="http://schemas.microsoft.com/office/powerpoint/2010/main" val="10340682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78C3DADD52A5749B6619A0CAEB44792" ma:contentTypeVersion="21" ma:contentTypeDescription="Create a new document." ma:contentTypeScope="" ma:versionID="f0daeffe882aa855da1b82ac57beb5e6">
  <xsd:schema xmlns:xsd="http://www.w3.org/2001/XMLSchema" xmlns:xs="http://www.w3.org/2001/XMLSchema" xmlns:p="http://schemas.microsoft.com/office/2006/metadata/properties" xmlns:ns2="e120ff3c-9d97-4bd0-8365-9b2c835a8f8e" xmlns:ns3="da1a53be-b82f-44f3-b80f-e58ab2e6be26" targetNamespace="http://schemas.microsoft.com/office/2006/metadata/properties" ma:root="true" ma:fieldsID="75bfb4afb917c2f1defed212e977cf91" ns2:_="" ns3:_="">
    <xsd:import namespace="e120ff3c-9d97-4bd0-8365-9b2c835a8f8e"/>
    <xsd:import namespace="da1a53be-b82f-44f3-b80f-e58ab2e6be26"/>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Thumbnail" minOccurs="0"/>
                <xsd:element ref="ns2:Deletelate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20ff3c-9d97-4bd0-8365-9b2c835a8f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ccc74880-e415-4ef5-9bc6-167d0cab925c" ma:termSetId="09814cd3-568e-fe90-9814-8d621ff8fb84" ma:anchorId="fba54fb3-c3e1-fe81-a776-ca4b69148c4d" ma:open="true" ma:isKeyword="false">
      <xsd:complexType>
        <xsd:sequence>
          <xsd:element ref="pc:Terms" minOccurs="0" maxOccurs="1"/>
        </xsd:sequence>
      </xsd:complexType>
    </xsd:element>
    <xsd:element name="Thumbnail" ma:index="24" nillable="true" ma:displayName="Thumbnail" ma:format="Thumbnail" ma:internalName="Thumbnail">
      <xsd:simpleType>
        <xsd:restriction base="dms:Unknown"/>
      </xsd:simpleType>
    </xsd:element>
    <xsd:element name="Deletelater" ma:index="25" nillable="true" ma:displayName="Delete later" ma:format="Dropdown" ma:internalName="Deletelater" ma:percentage="FALSE">
      <xsd:simpleType>
        <xsd:restriction base="dms:Number"/>
      </xsd:simple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a1a53be-b82f-44f3-b80f-e58ab2e6be26"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cf7a7f17-8279-4bc2-a265-7b87fd31fd55}" ma:internalName="TaxCatchAll" ma:showField="CatchAllData" ma:web="da1a53be-b82f-44f3-b80f-e58ab2e6be2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humbnail xmlns="e120ff3c-9d97-4bd0-8365-9b2c835a8f8e" xsi:nil="true"/>
    <Deletelater xmlns="e120ff3c-9d97-4bd0-8365-9b2c835a8f8e" xsi:nil="true"/>
    <TaxCatchAll xmlns="da1a53be-b82f-44f3-b80f-e58ab2e6be26" xsi:nil="true"/>
    <lcf76f155ced4ddcb4097134ff3c332f xmlns="e120ff3c-9d97-4bd0-8365-9b2c835a8f8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3F60ABA-8EC4-4BA2-BFFC-B7391C5829B0}">
  <ds:schemaRefs>
    <ds:schemaRef ds:uri="http://schemas.microsoft.com/sharepoint/v3/contenttype/forms"/>
  </ds:schemaRefs>
</ds:datastoreItem>
</file>

<file path=customXml/itemProps2.xml><?xml version="1.0" encoding="utf-8"?>
<ds:datastoreItem xmlns:ds="http://schemas.openxmlformats.org/officeDocument/2006/customXml" ds:itemID="{D1026130-EF91-4E96-BE4C-E8AEF33E823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120ff3c-9d97-4bd0-8365-9b2c835a8f8e"/>
    <ds:schemaRef ds:uri="da1a53be-b82f-44f3-b80f-e58ab2e6be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BCD6E75-BDFD-4E46-93DD-DA8036C71A1E}">
  <ds:schemaRefs>
    <ds:schemaRef ds:uri="http://schemas.microsoft.com/office/2006/metadata/properties"/>
    <ds:schemaRef ds:uri="http://schemas.microsoft.com/office/infopath/2007/PartnerControls"/>
    <ds:schemaRef ds:uri="e120ff3c-9d97-4bd0-8365-9b2c835a8f8e"/>
    <ds:schemaRef ds:uri="da1a53be-b82f-44f3-b80f-e58ab2e6be26"/>
  </ds:schemaRefs>
</ds:datastoreItem>
</file>

<file path=docProps/app.xml><?xml version="1.0" encoding="utf-8"?>
<Properties xmlns="http://schemas.openxmlformats.org/officeDocument/2006/extended-properties" xmlns:vt="http://schemas.openxmlformats.org/officeDocument/2006/docPropsVTypes">
  <Template>Modulo</Template>
  <TotalTime>207</TotalTime>
  <Words>723</Words>
  <Application>Microsoft Office PowerPoint</Application>
  <PresentationFormat>Widescreen</PresentationFormat>
  <Paragraphs>62</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Aptos</vt:lpstr>
      <vt:lpstr>Aptos Display</vt:lpstr>
      <vt:lpstr>Arial</vt:lpstr>
      <vt:lpstr>Office Theme</vt:lpstr>
      <vt:lpstr>Before Construction Starts: Planning &amp; Considerations</vt:lpstr>
      <vt:lpstr>PowerPoint Presentation</vt:lpstr>
      <vt:lpstr>Comprehensive Plan Alignment​</vt:lpstr>
      <vt:lpstr>Zoning Considerations​</vt:lpstr>
      <vt:lpstr>Options (Non-Exhaustive)​</vt:lpstr>
      <vt:lpstr>Options (Non-Exhaustive)​</vt:lpstr>
      <vt:lpstr>Other Considerations​</vt:lpstr>
      <vt:lpstr>PowerPoint Presentation</vt:lpstr>
      <vt:lpstr>Housing Considerations</vt:lpstr>
      <vt:lpstr>PowerPoint Presentation</vt:lpstr>
      <vt:lpstr>Environmental Considerations</vt:lpstr>
      <vt:lpstr>Transportation Considerations  Mary Rump</vt:lpstr>
      <vt:lpstr>Transportation Considerations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Zach Huggins</dc:creator>
  <cp:lastModifiedBy>Zach Huggins</cp:lastModifiedBy>
  <cp:revision>2</cp:revision>
  <dcterms:created xsi:type="dcterms:W3CDTF">2026-08-27T14:03:38Z</dcterms:created>
  <dcterms:modified xsi:type="dcterms:W3CDTF">2026-10-16T12:40:43Z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0x010100178C3DADD52A5749B6619A0CAEB44792</vt:lpwstr>
  </property>
  <property fmtid="{D5CDD505-2E9C-101B-9397-08002B2CF9AE}" pid="3" name="MediaServiceImageTags">
    <vt:lpwstr/>
  </property>
</Properties>
</file>