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2"/>
  </p:notesMasterIdLst>
  <p:handoutMasterIdLst>
    <p:handoutMasterId r:id="rId13"/>
  </p:handoutMasterIdLst>
  <p:sldIdLst>
    <p:sldId id="310" r:id="rId5"/>
    <p:sldId id="313" r:id="rId6"/>
    <p:sldId id="311" r:id="rId7"/>
    <p:sldId id="307" r:id="rId8"/>
    <p:sldId id="300" r:id="rId9"/>
    <p:sldId id="314" r:id="rId10"/>
    <p:sldId id="271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A5EE6"/>
    <a:srgbClr val="132BDC"/>
    <a:srgbClr val="DCE0FC"/>
    <a:srgbClr val="FDF200"/>
    <a:srgbClr val="80FBE5"/>
    <a:srgbClr val="3CF3D1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57D8B4D-3398-4292-AE39-5132BC6A6C83}" v="18" dt="2026-10-12T23:41:43.64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26"/>
  </p:normalViewPr>
  <p:slideViewPr>
    <p:cSldViewPr snapToGrid="0">
      <p:cViewPr varScale="1">
        <p:scale>
          <a:sx n="147" d="100"/>
          <a:sy n="147" d="100"/>
        </p:scale>
        <p:origin x="74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37" d="100"/>
          <a:sy n="137" d="100"/>
        </p:scale>
        <p:origin x="6744" y="2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ggie Burger" userId="373cdbee-cf70-4b7e-a559-3e935afe081c" providerId="ADAL" clId="{614CB7D1-1A39-47CB-88D6-A0EFFF826109}"/>
    <pc:docChg chg="custSel delSld modSld sldOrd">
      <pc:chgData name="Maggie Burger" userId="373cdbee-cf70-4b7e-a559-3e935afe081c" providerId="ADAL" clId="{614CB7D1-1A39-47CB-88D6-A0EFFF826109}" dt="2026-10-13T21:03:28.024" v="1340" actId="20577"/>
      <pc:docMkLst>
        <pc:docMk/>
      </pc:docMkLst>
      <pc:sldChg chg="modSp mod ord">
        <pc:chgData name="Maggie Burger" userId="373cdbee-cf70-4b7e-a559-3e935afe081c" providerId="ADAL" clId="{614CB7D1-1A39-47CB-88D6-A0EFFF826109}" dt="2026-10-13T21:02:32.479" v="1292" actId="207"/>
        <pc:sldMkLst>
          <pc:docMk/>
          <pc:sldMk cId="226339707" sldId="300"/>
        </pc:sldMkLst>
        <pc:spChg chg="mod">
          <ac:chgData name="Maggie Burger" userId="373cdbee-cf70-4b7e-a559-3e935afe081c" providerId="ADAL" clId="{614CB7D1-1A39-47CB-88D6-A0EFFF826109}" dt="2026-10-13T20:54:06.016" v="871" actId="14100"/>
          <ac:spMkLst>
            <pc:docMk/>
            <pc:sldMk cId="226339707" sldId="300"/>
            <ac:spMk id="2" creationId="{F82FB9C5-183A-3556-D047-215BDB00B71F}"/>
          </ac:spMkLst>
        </pc:spChg>
        <pc:graphicFrameChg chg="mod modGraphic">
          <ac:chgData name="Maggie Burger" userId="373cdbee-cf70-4b7e-a559-3e935afe081c" providerId="ADAL" clId="{614CB7D1-1A39-47CB-88D6-A0EFFF826109}" dt="2026-10-13T21:02:32.479" v="1292" actId="207"/>
          <ac:graphicFrameMkLst>
            <pc:docMk/>
            <pc:sldMk cId="226339707" sldId="300"/>
            <ac:graphicFrameMk id="6" creationId="{2DE29ABF-2F75-58D0-2A5A-72FA8A4E0526}"/>
          </ac:graphicFrameMkLst>
        </pc:graphicFrameChg>
      </pc:sldChg>
      <pc:sldChg chg="modSp ord">
        <pc:chgData name="Maggie Burger" userId="373cdbee-cf70-4b7e-a559-3e935afe081c" providerId="ADAL" clId="{614CB7D1-1A39-47CB-88D6-A0EFFF826109}" dt="2026-10-12T23:00:36.794" v="12" actId="255"/>
        <pc:sldMkLst>
          <pc:docMk/>
          <pc:sldMk cId="64299592" sldId="307"/>
        </pc:sldMkLst>
        <pc:graphicFrameChg chg="mod">
          <ac:chgData name="Maggie Burger" userId="373cdbee-cf70-4b7e-a559-3e935afe081c" providerId="ADAL" clId="{614CB7D1-1A39-47CB-88D6-A0EFFF826109}" dt="2026-10-12T23:00:36.794" v="12" actId="255"/>
          <ac:graphicFrameMkLst>
            <pc:docMk/>
            <pc:sldMk cId="64299592" sldId="307"/>
            <ac:graphicFrameMk id="7" creationId="{25034E95-5946-A554-4D38-9515B8B69D7E}"/>
          </ac:graphicFrameMkLst>
        </pc:graphicFrameChg>
      </pc:sldChg>
      <pc:sldChg chg="del ord">
        <pc:chgData name="Maggie Burger" userId="373cdbee-cf70-4b7e-a559-3e935afe081c" providerId="ADAL" clId="{614CB7D1-1A39-47CB-88D6-A0EFFF826109}" dt="2026-10-13T20:56:50.177" v="1068" actId="2696"/>
        <pc:sldMkLst>
          <pc:docMk/>
          <pc:sldMk cId="1852983071" sldId="308"/>
        </pc:sldMkLst>
      </pc:sldChg>
      <pc:sldChg chg="del">
        <pc:chgData name="Maggie Burger" userId="373cdbee-cf70-4b7e-a559-3e935afe081c" providerId="ADAL" clId="{614CB7D1-1A39-47CB-88D6-A0EFFF826109}" dt="2026-10-13T20:56:50.177" v="1068" actId="2696"/>
        <pc:sldMkLst>
          <pc:docMk/>
          <pc:sldMk cId="121697942" sldId="309"/>
        </pc:sldMkLst>
      </pc:sldChg>
      <pc:sldChg chg="modSp mod">
        <pc:chgData name="Maggie Burger" userId="373cdbee-cf70-4b7e-a559-3e935afe081c" providerId="ADAL" clId="{614CB7D1-1A39-47CB-88D6-A0EFFF826109}" dt="2026-10-13T21:02:01.049" v="1291" actId="20577"/>
        <pc:sldMkLst>
          <pc:docMk/>
          <pc:sldMk cId="2716942510" sldId="311"/>
        </pc:sldMkLst>
        <pc:spChg chg="mod">
          <ac:chgData name="Maggie Burger" userId="373cdbee-cf70-4b7e-a559-3e935afe081c" providerId="ADAL" clId="{614CB7D1-1A39-47CB-88D6-A0EFFF826109}" dt="2026-10-13T21:02:01.049" v="1291" actId="20577"/>
          <ac:spMkLst>
            <pc:docMk/>
            <pc:sldMk cId="2716942510" sldId="311"/>
            <ac:spMk id="3" creationId="{AD925057-13FE-4F4A-92CA-001437CB6B77}"/>
          </ac:spMkLst>
        </pc:spChg>
      </pc:sldChg>
      <pc:sldChg chg="modSp mod ord">
        <pc:chgData name="Maggie Burger" userId="373cdbee-cf70-4b7e-a559-3e935afe081c" providerId="ADAL" clId="{614CB7D1-1A39-47CB-88D6-A0EFFF826109}" dt="2026-10-13T21:01:25.465" v="1286" actId="6549"/>
        <pc:sldMkLst>
          <pc:docMk/>
          <pc:sldMk cId="1551362700" sldId="313"/>
        </pc:sldMkLst>
        <pc:spChg chg="mod">
          <ac:chgData name="Maggie Burger" userId="373cdbee-cf70-4b7e-a559-3e935afe081c" providerId="ADAL" clId="{614CB7D1-1A39-47CB-88D6-A0EFFF826109}" dt="2026-10-13T21:01:25.465" v="1286" actId="6549"/>
          <ac:spMkLst>
            <pc:docMk/>
            <pc:sldMk cId="1551362700" sldId="313"/>
            <ac:spMk id="3" creationId="{1C6CA872-B882-C20F-238F-1BA6207CC1FC}"/>
          </ac:spMkLst>
        </pc:spChg>
      </pc:sldChg>
      <pc:sldChg chg="modSp mod">
        <pc:chgData name="Maggie Burger" userId="373cdbee-cf70-4b7e-a559-3e935afe081c" providerId="ADAL" clId="{614CB7D1-1A39-47CB-88D6-A0EFFF826109}" dt="2026-10-13T21:03:28.024" v="1340" actId="20577"/>
        <pc:sldMkLst>
          <pc:docMk/>
          <pc:sldMk cId="3779801926" sldId="314"/>
        </pc:sldMkLst>
        <pc:spChg chg="mod">
          <ac:chgData name="Maggie Burger" userId="373cdbee-cf70-4b7e-a559-3e935afe081c" providerId="ADAL" clId="{614CB7D1-1A39-47CB-88D6-A0EFFF826109}" dt="2026-10-13T21:03:28.024" v="1340" actId="20577"/>
          <ac:spMkLst>
            <pc:docMk/>
            <pc:sldMk cId="3779801926" sldId="314"/>
            <ac:spMk id="3" creationId="{9A0C3E6D-D9C1-F121-E670-CE3FC596660D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6A966AA-C2D0-420D-89FC-1A1AB0AD4072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5D50368-372D-4F79-95B9-B27BD239F0F6}">
      <dgm:prSet phldrT="[Text]" custT="1"/>
      <dgm:spPr/>
      <dgm:t>
        <a:bodyPr anchor="ctr"/>
        <a:lstStyle/>
        <a:p>
          <a:pPr algn="ctr">
            <a:buNone/>
          </a:pPr>
          <a:r>
            <a:rPr lang="en-US" sz="1700" b="1" dirty="0">
              <a:solidFill>
                <a:schemeClr val="tx1"/>
              </a:solidFill>
              <a:latin typeface="+mj-lt"/>
            </a:rPr>
            <a:t>TAX INCREMENT FINANCING (TIF)</a:t>
          </a:r>
        </a:p>
      </dgm:t>
    </dgm:pt>
    <dgm:pt modelId="{CDE1A78B-2AE4-4A71-9139-416C219BC84D}" type="parTrans" cxnId="{68788A78-9180-41FF-BD09-BF4DBB52EA0D}">
      <dgm:prSet/>
      <dgm:spPr/>
      <dgm:t>
        <a:bodyPr/>
        <a:lstStyle/>
        <a:p>
          <a:pPr algn="ctr"/>
          <a:endParaRPr lang="en-US" sz="1800">
            <a:solidFill>
              <a:schemeClr val="tx1"/>
            </a:solidFill>
          </a:endParaRPr>
        </a:p>
      </dgm:t>
    </dgm:pt>
    <dgm:pt modelId="{508ABF25-4B40-405C-9E88-248ED8B31B83}" type="sibTrans" cxnId="{68788A78-9180-41FF-BD09-BF4DBB52EA0D}">
      <dgm:prSet/>
      <dgm:spPr/>
      <dgm:t>
        <a:bodyPr/>
        <a:lstStyle/>
        <a:p>
          <a:pPr algn="ctr"/>
          <a:endParaRPr lang="en-US" sz="1800">
            <a:solidFill>
              <a:schemeClr val="tx1"/>
            </a:solidFill>
          </a:endParaRPr>
        </a:p>
      </dgm:t>
    </dgm:pt>
    <dgm:pt modelId="{196543C5-093B-4437-B406-DBE4B882EA97}">
      <dgm:prSet phldrT="[Text]" custT="1"/>
      <dgm:spPr/>
      <dgm:t>
        <a:bodyPr anchor="ctr"/>
        <a:lstStyle/>
        <a:p>
          <a:pPr algn="ctr">
            <a:buNone/>
          </a:pPr>
          <a:r>
            <a:rPr lang="en-US" sz="1700" b="1" dirty="0">
              <a:solidFill>
                <a:schemeClr val="tx1"/>
              </a:solidFill>
              <a:latin typeface="+mj-lt"/>
            </a:rPr>
            <a:t>ABATEMENT</a:t>
          </a:r>
        </a:p>
      </dgm:t>
    </dgm:pt>
    <dgm:pt modelId="{41DE1F19-4A9F-48CD-A44E-6BF1D04E31EE}" type="parTrans" cxnId="{52499B9F-797A-43CC-89E1-64C52021BFAF}">
      <dgm:prSet/>
      <dgm:spPr/>
      <dgm:t>
        <a:bodyPr/>
        <a:lstStyle/>
        <a:p>
          <a:pPr algn="ctr"/>
          <a:endParaRPr lang="en-US" sz="1800">
            <a:solidFill>
              <a:schemeClr val="tx1"/>
            </a:solidFill>
          </a:endParaRPr>
        </a:p>
      </dgm:t>
    </dgm:pt>
    <dgm:pt modelId="{F264F018-7FB9-43EC-B595-B986D351AD7B}" type="sibTrans" cxnId="{52499B9F-797A-43CC-89E1-64C52021BFAF}">
      <dgm:prSet/>
      <dgm:spPr/>
      <dgm:t>
        <a:bodyPr/>
        <a:lstStyle/>
        <a:p>
          <a:pPr algn="ctr"/>
          <a:endParaRPr lang="en-US" sz="1800">
            <a:solidFill>
              <a:schemeClr val="tx1"/>
            </a:solidFill>
          </a:endParaRPr>
        </a:p>
      </dgm:t>
    </dgm:pt>
    <dgm:pt modelId="{CA2BABAF-EDAA-4496-8316-FD6EA3643E8F}">
      <dgm:prSet phldrT="[Text]" custT="1"/>
      <dgm:spPr/>
      <dgm:t>
        <a:bodyPr anchor="ctr"/>
        <a:lstStyle/>
        <a:p>
          <a:pPr marL="0" indent="0" algn="ctr" defTabSz="914400">
            <a:buNone/>
            <a:tabLst/>
          </a:pPr>
          <a:r>
            <a:rPr lang="en-US" sz="1700" b="1" dirty="0">
              <a:solidFill>
                <a:schemeClr val="tx1"/>
              </a:solidFill>
              <a:latin typeface="+mj-lt"/>
            </a:rPr>
            <a:t>OTHER: GRANT, INFRASTRUCTURE, LAND</a:t>
          </a:r>
        </a:p>
      </dgm:t>
    </dgm:pt>
    <dgm:pt modelId="{2B1B4805-2FB7-402F-86A8-587F29181C18}" type="parTrans" cxnId="{4011B082-09BD-4DD1-A54F-EA5AB249A3C2}">
      <dgm:prSet/>
      <dgm:spPr/>
      <dgm:t>
        <a:bodyPr/>
        <a:lstStyle/>
        <a:p>
          <a:pPr algn="ctr"/>
          <a:endParaRPr lang="en-US" sz="1800">
            <a:solidFill>
              <a:schemeClr val="tx1"/>
            </a:solidFill>
          </a:endParaRPr>
        </a:p>
      </dgm:t>
    </dgm:pt>
    <dgm:pt modelId="{4498AB02-A1BF-4D28-8918-F87A89CEE23B}" type="sibTrans" cxnId="{4011B082-09BD-4DD1-A54F-EA5AB249A3C2}">
      <dgm:prSet/>
      <dgm:spPr/>
      <dgm:t>
        <a:bodyPr/>
        <a:lstStyle/>
        <a:p>
          <a:pPr algn="ctr"/>
          <a:endParaRPr lang="en-US" sz="1800">
            <a:solidFill>
              <a:schemeClr val="tx1"/>
            </a:solidFill>
          </a:endParaRPr>
        </a:p>
      </dgm:t>
    </dgm:pt>
    <dgm:pt modelId="{5026F79A-D670-4F65-B581-E609F4440949}" type="pres">
      <dgm:prSet presAssocID="{B6A966AA-C2D0-420D-89FC-1A1AB0AD4072}" presName="Name0" presStyleCnt="0">
        <dgm:presLayoutVars>
          <dgm:dir/>
          <dgm:animLvl val="lvl"/>
          <dgm:resizeHandles val="exact"/>
        </dgm:presLayoutVars>
      </dgm:prSet>
      <dgm:spPr/>
    </dgm:pt>
    <dgm:pt modelId="{B498E3B7-98AF-4667-80FD-D83F3BB3E6F5}" type="pres">
      <dgm:prSet presAssocID="{45D50368-372D-4F79-95B9-B27BD239F0F6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071A14F1-445E-4131-B748-AAD114C9F874}" type="pres">
      <dgm:prSet presAssocID="{508ABF25-4B40-405C-9E88-248ED8B31B83}" presName="parTxOnlySpace" presStyleCnt="0"/>
      <dgm:spPr/>
    </dgm:pt>
    <dgm:pt modelId="{92AF9E66-5132-42CF-BAAE-60913AD599AC}" type="pres">
      <dgm:prSet presAssocID="{196543C5-093B-4437-B406-DBE4B882EA97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008CC2C9-E3A8-4052-830B-FB98B10B64FB}" type="pres">
      <dgm:prSet presAssocID="{F264F018-7FB9-43EC-B595-B986D351AD7B}" presName="parTxOnlySpace" presStyleCnt="0"/>
      <dgm:spPr/>
    </dgm:pt>
    <dgm:pt modelId="{FB287EB4-74EF-4B0F-9C1C-458E0D6E9536}" type="pres">
      <dgm:prSet presAssocID="{CA2BABAF-EDAA-4496-8316-FD6EA3643E8F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F8F24C32-CC4E-4269-920A-E4BCA6745935}" type="presOf" srcId="{196543C5-093B-4437-B406-DBE4B882EA97}" destId="{92AF9E66-5132-42CF-BAAE-60913AD599AC}" srcOrd="0" destOrd="0" presId="urn:microsoft.com/office/officeart/2005/8/layout/chevron1"/>
    <dgm:cxn modelId="{68788A78-9180-41FF-BD09-BF4DBB52EA0D}" srcId="{B6A966AA-C2D0-420D-89FC-1A1AB0AD4072}" destId="{45D50368-372D-4F79-95B9-B27BD239F0F6}" srcOrd="0" destOrd="0" parTransId="{CDE1A78B-2AE4-4A71-9139-416C219BC84D}" sibTransId="{508ABF25-4B40-405C-9E88-248ED8B31B83}"/>
    <dgm:cxn modelId="{4011B082-09BD-4DD1-A54F-EA5AB249A3C2}" srcId="{B6A966AA-C2D0-420D-89FC-1A1AB0AD4072}" destId="{CA2BABAF-EDAA-4496-8316-FD6EA3643E8F}" srcOrd="2" destOrd="0" parTransId="{2B1B4805-2FB7-402F-86A8-587F29181C18}" sibTransId="{4498AB02-A1BF-4D28-8918-F87A89CEE23B}"/>
    <dgm:cxn modelId="{04E3C79D-F6AE-4A4F-A9CA-E1D3129997D6}" type="presOf" srcId="{CA2BABAF-EDAA-4496-8316-FD6EA3643E8F}" destId="{FB287EB4-74EF-4B0F-9C1C-458E0D6E9536}" srcOrd="0" destOrd="0" presId="urn:microsoft.com/office/officeart/2005/8/layout/chevron1"/>
    <dgm:cxn modelId="{52499B9F-797A-43CC-89E1-64C52021BFAF}" srcId="{B6A966AA-C2D0-420D-89FC-1A1AB0AD4072}" destId="{196543C5-093B-4437-B406-DBE4B882EA97}" srcOrd="1" destOrd="0" parTransId="{41DE1F19-4A9F-48CD-A44E-6BF1D04E31EE}" sibTransId="{F264F018-7FB9-43EC-B595-B986D351AD7B}"/>
    <dgm:cxn modelId="{E3AF3FBD-3071-41CE-945A-D570C18AD56E}" type="presOf" srcId="{B6A966AA-C2D0-420D-89FC-1A1AB0AD4072}" destId="{5026F79A-D670-4F65-B581-E609F4440949}" srcOrd="0" destOrd="0" presId="urn:microsoft.com/office/officeart/2005/8/layout/chevron1"/>
    <dgm:cxn modelId="{7BDD69C7-0799-494C-8618-C98CEA14DA6D}" type="presOf" srcId="{45D50368-372D-4F79-95B9-B27BD239F0F6}" destId="{B498E3B7-98AF-4667-80FD-D83F3BB3E6F5}" srcOrd="0" destOrd="0" presId="urn:microsoft.com/office/officeart/2005/8/layout/chevron1"/>
    <dgm:cxn modelId="{FB74C120-131B-4B75-8808-869EDDB6C6AC}" type="presParOf" srcId="{5026F79A-D670-4F65-B581-E609F4440949}" destId="{B498E3B7-98AF-4667-80FD-D83F3BB3E6F5}" srcOrd="0" destOrd="0" presId="urn:microsoft.com/office/officeart/2005/8/layout/chevron1"/>
    <dgm:cxn modelId="{16211F46-F573-4034-922C-5D8786B7EBEA}" type="presParOf" srcId="{5026F79A-D670-4F65-B581-E609F4440949}" destId="{071A14F1-445E-4131-B748-AAD114C9F874}" srcOrd="1" destOrd="0" presId="urn:microsoft.com/office/officeart/2005/8/layout/chevron1"/>
    <dgm:cxn modelId="{72DE0B50-9815-4C34-8989-1BE846824B63}" type="presParOf" srcId="{5026F79A-D670-4F65-B581-E609F4440949}" destId="{92AF9E66-5132-42CF-BAAE-60913AD599AC}" srcOrd="2" destOrd="0" presId="urn:microsoft.com/office/officeart/2005/8/layout/chevron1"/>
    <dgm:cxn modelId="{E009B598-F224-411A-94E2-81D63D710C65}" type="presParOf" srcId="{5026F79A-D670-4F65-B581-E609F4440949}" destId="{008CC2C9-E3A8-4052-830B-FB98B10B64FB}" srcOrd="3" destOrd="0" presId="urn:microsoft.com/office/officeart/2005/8/layout/chevron1"/>
    <dgm:cxn modelId="{E63EF795-79EC-42B9-A492-1F53569C4BAA}" type="presParOf" srcId="{5026F79A-D670-4F65-B581-E609F4440949}" destId="{FB287EB4-74EF-4B0F-9C1C-458E0D6E9536}" srcOrd="4" destOrd="0" presId="urn:microsoft.com/office/officeart/2005/8/layout/chevron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98E3B7-98AF-4667-80FD-D83F3BB3E6F5}">
      <dsp:nvSpPr>
        <dsp:cNvPr id="0" name=""/>
        <dsp:cNvSpPr/>
      </dsp:nvSpPr>
      <dsp:spPr>
        <a:xfrm>
          <a:off x="3340" y="356774"/>
          <a:ext cx="4069551" cy="162782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>
              <a:solidFill>
                <a:schemeClr val="tx1"/>
              </a:solidFill>
              <a:latin typeface="+mj-lt"/>
            </a:rPr>
            <a:t>TAX INCREMENT FINANCING (TIF)</a:t>
          </a:r>
        </a:p>
      </dsp:txBody>
      <dsp:txXfrm>
        <a:off x="817250" y="356774"/>
        <a:ext cx="2441731" cy="1627820"/>
      </dsp:txXfrm>
    </dsp:sp>
    <dsp:sp modelId="{92AF9E66-5132-42CF-BAAE-60913AD599AC}">
      <dsp:nvSpPr>
        <dsp:cNvPr id="0" name=""/>
        <dsp:cNvSpPr/>
      </dsp:nvSpPr>
      <dsp:spPr>
        <a:xfrm>
          <a:off x="3665936" y="356774"/>
          <a:ext cx="4069551" cy="162782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>
              <a:solidFill>
                <a:schemeClr val="tx1"/>
              </a:solidFill>
              <a:latin typeface="+mj-lt"/>
            </a:rPr>
            <a:t>ABATEMENT</a:t>
          </a:r>
        </a:p>
      </dsp:txBody>
      <dsp:txXfrm>
        <a:off x="4479846" y="356774"/>
        <a:ext cx="2441731" cy="1627820"/>
      </dsp:txXfrm>
    </dsp:sp>
    <dsp:sp modelId="{FB287EB4-74EF-4B0F-9C1C-458E0D6E9536}">
      <dsp:nvSpPr>
        <dsp:cNvPr id="0" name=""/>
        <dsp:cNvSpPr/>
      </dsp:nvSpPr>
      <dsp:spPr>
        <a:xfrm>
          <a:off x="7328533" y="356774"/>
          <a:ext cx="4069551" cy="162782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marL="0" lvl="0" indent="0" algn="ctr" defTabSz="914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tabLst/>
          </a:pPr>
          <a:r>
            <a:rPr lang="en-US" sz="1700" b="1" kern="1200" dirty="0">
              <a:solidFill>
                <a:schemeClr val="tx1"/>
              </a:solidFill>
              <a:latin typeface="+mj-lt"/>
            </a:rPr>
            <a:t>OTHER: GRANT, INFRASTRUCTURE, LAND</a:t>
          </a:r>
        </a:p>
      </dsp:txBody>
      <dsp:txXfrm>
        <a:off x="8142443" y="356774"/>
        <a:ext cx="2441731" cy="16278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F14A1CB-5452-AC70-7D60-1A44C62C56C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D16B759-0F79-F999-E975-D9DBEDB8A51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B9E520-E069-0742-BD97-ED28BB08EC53}" type="datetimeFigureOut">
              <a:rPr lang="en-US" smtClean="0"/>
              <a:t>10/13/2026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9A7C7E-774B-6207-364F-BAC51DF08FD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9ACE22-8537-7305-26E3-E0E0AF83D50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B964BE-1CD1-1943-8CAA-B6D417321F1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45003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F85F30-A497-F84E-BC49-B57AB2B760AA}" type="datetimeFigureOut">
              <a:rPr lang="en-US" smtClean="0"/>
              <a:t>10/13/2026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7D3E5B-4BED-B24C-9674-6B6454D0456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6233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7D3E5B-4BED-B24C-9674-6B6454D04561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8280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15">
            <a:extLst>
              <a:ext uri="{FF2B5EF4-FFF2-40B4-BE49-F238E27FC236}">
                <a16:creationId xmlns:a16="http://schemas.microsoft.com/office/drawing/2014/main" id="{1EBC0340-3AAE-A39F-0BAF-0E7430611152}"/>
              </a:ext>
            </a:extLst>
          </p:cNvPr>
          <p:cNvSpPr/>
          <p:nvPr userDrawn="1"/>
        </p:nvSpPr>
        <p:spPr>
          <a:xfrm>
            <a:off x="3127386" y="1976768"/>
            <a:ext cx="6929120" cy="4877511"/>
          </a:xfrm>
          <a:custGeom>
            <a:avLst/>
            <a:gdLst>
              <a:gd name="connsiteX0" fmla="*/ 3464560 w 6929120"/>
              <a:gd name="connsiteY0" fmla="*/ 0 h 4877511"/>
              <a:gd name="connsiteX1" fmla="*/ 6929120 w 6929120"/>
              <a:gd name="connsiteY1" fmla="*/ 3464560 h 4877511"/>
              <a:gd name="connsiteX2" fmla="*/ 6656858 w 6929120"/>
              <a:gd name="connsiteY2" fmla="*/ 4813124 h 4877511"/>
              <a:gd name="connsiteX3" fmla="*/ 6625841 w 6929120"/>
              <a:gd name="connsiteY3" fmla="*/ 4877511 h 4877511"/>
              <a:gd name="connsiteX4" fmla="*/ 303280 w 6929120"/>
              <a:gd name="connsiteY4" fmla="*/ 4877511 h 4877511"/>
              <a:gd name="connsiteX5" fmla="*/ 272263 w 6929120"/>
              <a:gd name="connsiteY5" fmla="*/ 4813124 h 4877511"/>
              <a:gd name="connsiteX6" fmla="*/ 0 w 6929120"/>
              <a:gd name="connsiteY6" fmla="*/ 3464560 h 4877511"/>
              <a:gd name="connsiteX7" fmla="*/ 3464560 w 6929120"/>
              <a:gd name="connsiteY7" fmla="*/ 0 h 4877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929120" h="4877511">
                <a:moveTo>
                  <a:pt x="3464560" y="0"/>
                </a:moveTo>
                <a:cubicBezTo>
                  <a:pt x="5377984" y="0"/>
                  <a:pt x="6929120" y="1551136"/>
                  <a:pt x="6929120" y="3464560"/>
                </a:cubicBezTo>
                <a:cubicBezTo>
                  <a:pt x="6929120" y="3942916"/>
                  <a:pt x="6832174" y="4398629"/>
                  <a:pt x="6656858" y="4813124"/>
                </a:cubicBezTo>
                <a:lnTo>
                  <a:pt x="6625841" y="4877511"/>
                </a:lnTo>
                <a:lnTo>
                  <a:pt x="303280" y="4877511"/>
                </a:lnTo>
                <a:lnTo>
                  <a:pt x="272263" y="4813124"/>
                </a:lnTo>
                <a:cubicBezTo>
                  <a:pt x="96946" y="4398629"/>
                  <a:pt x="0" y="3942916"/>
                  <a:pt x="0" y="3464560"/>
                </a:cubicBezTo>
                <a:cubicBezTo>
                  <a:pt x="0" y="1551136"/>
                  <a:pt x="1551136" y="0"/>
                  <a:pt x="346456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  <p:pic>
        <p:nvPicPr>
          <p:cNvPr id="10" name="Picture 9" descr="Gap between two buildings against the blue sky">
            <a:extLst>
              <a:ext uri="{FF2B5EF4-FFF2-40B4-BE49-F238E27FC236}">
                <a16:creationId xmlns:a16="http://schemas.microsoft.com/office/drawing/2014/main" id="{C40F96A3-9DAF-4D22-64AD-CEC023D28D9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0546"/>
                    </a14:imgEffect>
                    <a14:imgEffect>
                      <a14:saturation sat="0"/>
                    </a14:imgEffect>
                    <a14:imgEffect>
                      <a14:brightnessContrast bright="-34000" contrast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2550" b="8386"/>
          <a:stretch/>
        </p:blipFill>
        <p:spPr>
          <a:xfrm>
            <a:off x="760411" y="0"/>
            <a:ext cx="1143158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16767" y="1399032"/>
            <a:ext cx="6757416" cy="3427502"/>
          </a:xfrm>
        </p:spPr>
        <p:txBody>
          <a:bodyPr lIns="0" tIns="0" rIns="0" bIns="0" anchor="t">
            <a:noAutofit/>
          </a:bodyPr>
          <a:lstStyle>
            <a:lvl1pPr algn="l">
              <a:defRPr sz="4500" cap="all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6768" y="417444"/>
            <a:ext cx="7414940" cy="883258"/>
          </a:xfrm>
        </p:spPr>
        <p:txBody>
          <a:bodyPr lIns="0" tIns="0" rIns="0" bIns="18288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400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6498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6221" y="640080"/>
            <a:ext cx="5029200" cy="2157984"/>
          </a:xfrm>
        </p:spPr>
        <p:txBody>
          <a:bodyPr lIns="0" tIns="0" rIns="0" bIns="0" anchor="b">
            <a:noAutofit/>
          </a:bodyPr>
          <a:lstStyle>
            <a:lvl1pPr>
              <a:defRPr sz="3200" cap="all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46650F3-FE62-E3A1-C1F7-6A7E767D00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95412" y="653461"/>
            <a:ext cx="4597556" cy="55499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96221" y="3127248"/>
            <a:ext cx="4834517" cy="310896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None/>
              <a:defRPr sz="1800" cap="none"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D80952A-DC24-8DFB-F8E3-1AAC5A9D5F6C}"/>
              </a:ext>
            </a:extLst>
          </p:cNvPr>
          <p:cNvSpPr/>
          <p:nvPr userDrawn="1"/>
        </p:nvSpPr>
        <p:spPr>
          <a:xfrm>
            <a:off x="11792373" y="0"/>
            <a:ext cx="40881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ooter Placeholder 1">
            <a:extLst>
              <a:ext uri="{FF2B5EF4-FFF2-40B4-BE49-F238E27FC236}">
                <a16:creationId xmlns:a16="http://schemas.microsoft.com/office/drawing/2014/main" id="{21A89689-0612-8B49-DF4A-1864B8558C5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 rot="16200000">
            <a:off x="8854442" y="2953511"/>
            <a:ext cx="6291068" cy="384048"/>
          </a:xfrm>
        </p:spPr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13" name="Slide Number Placeholder 4">
            <a:extLst>
              <a:ext uri="{FF2B5EF4-FFF2-40B4-BE49-F238E27FC236}">
                <a16:creationId xmlns:a16="http://schemas.microsoft.com/office/drawing/2014/main" id="{2FE54DA2-6D33-7833-E646-95347EF8B9A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 rot="16200000">
            <a:off x="11716512" y="6382510"/>
            <a:ext cx="566928" cy="384048"/>
          </a:xfrm>
        </p:spPr>
        <p:txBody>
          <a:bodyPr/>
          <a:lstStyle/>
          <a:p>
            <a:fld id="{09A01C0A-2BB6-49E7-91A3-DCB9F9F595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3179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ADE39F4-E652-D021-FAC3-9A057954548D}"/>
              </a:ext>
            </a:extLst>
          </p:cNvPr>
          <p:cNvSpPr/>
          <p:nvPr userDrawn="1"/>
        </p:nvSpPr>
        <p:spPr>
          <a:xfrm>
            <a:off x="0" y="0"/>
            <a:ext cx="4553712" cy="24323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22" name="Title 21">
            <a:extLst>
              <a:ext uri="{FF2B5EF4-FFF2-40B4-BE49-F238E27FC236}">
                <a16:creationId xmlns:a16="http://schemas.microsoft.com/office/drawing/2014/main" id="{993F1580-C478-6F3E-90EC-651483EF7B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3408" y="640080"/>
            <a:ext cx="5093208" cy="2189223"/>
          </a:xfrm>
        </p:spPr>
        <p:txBody>
          <a:bodyPr lIns="0" tIns="0" rIns="0" bIns="0" anchor="b">
            <a:noAutofit/>
          </a:bodyPr>
          <a:lstStyle>
            <a:lvl1pPr>
              <a:defRPr sz="32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5FBA0098-0696-799B-78DA-DBE833190D5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32104" y="640080"/>
            <a:ext cx="4727448" cy="5559552"/>
          </a:xfrm>
          <a:custGeom>
            <a:avLst/>
            <a:gdLst>
              <a:gd name="connsiteX0" fmla="*/ 0 w 4727448"/>
              <a:gd name="connsiteY0" fmla="*/ 0 h 5559552"/>
              <a:gd name="connsiteX1" fmla="*/ 4727448 w 4727448"/>
              <a:gd name="connsiteY1" fmla="*/ 0 h 5559552"/>
              <a:gd name="connsiteX2" fmla="*/ 4727448 w 4727448"/>
              <a:gd name="connsiteY2" fmla="*/ 2500529 h 5559552"/>
              <a:gd name="connsiteX3" fmla="*/ 4596278 w 4727448"/>
              <a:gd name="connsiteY3" fmla="*/ 2513752 h 5559552"/>
              <a:gd name="connsiteX4" fmla="*/ 4071308 w 4727448"/>
              <a:gd name="connsiteY4" fmla="*/ 3157867 h 5559552"/>
              <a:gd name="connsiteX5" fmla="*/ 4596278 w 4727448"/>
              <a:gd name="connsiteY5" fmla="*/ 3801983 h 5559552"/>
              <a:gd name="connsiteX6" fmla="*/ 4727448 w 4727448"/>
              <a:gd name="connsiteY6" fmla="*/ 3815206 h 5559552"/>
              <a:gd name="connsiteX7" fmla="*/ 4727448 w 4727448"/>
              <a:gd name="connsiteY7" fmla="*/ 5559552 h 5559552"/>
              <a:gd name="connsiteX8" fmla="*/ 0 w 4727448"/>
              <a:gd name="connsiteY8" fmla="*/ 5559552 h 5559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27448" h="5559552">
                <a:moveTo>
                  <a:pt x="0" y="0"/>
                </a:moveTo>
                <a:lnTo>
                  <a:pt x="4727448" y="0"/>
                </a:lnTo>
                <a:lnTo>
                  <a:pt x="4727448" y="2500529"/>
                </a:lnTo>
                <a:lnTo>
                  <a:pt x="4596278" y="2513752"/>
                </a:lnTo>
                <a:cubicBezTo>
                  <a:pt x="4296678" y="2575059"/>
                  <a:pt x="4071308" y="2840144"/>
                  <a:pt x="4071308" y="3157867"/>
                </a:cubicBezTo>
                <a:cubicBezTo>
                  <a:pt x="4071308" y="3475590"/>
                  <a:pt x="4296678" y="3740676"/>
                  <a:pt x="4596278" y="3801983"/>
                </a:cubicBezTo>
                <a:lnTo>
                  <a:pt x="4727448" y="3815206"/>
                </a:lnTo>
                <a:lnTo>
                  <a:pt x="4727448" y="5559552"/>
                </a:lnTo>
                <a:lnTo>
                  <a:pt x="0" y="5559552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65DE34-CDB7-41F7-A95A-592B99558C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93408" y="3145536"/>
            <a:ext cx="4306824" cy="23134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AF214F5-1EBC-DA96-F275-05A0133562D0}"/>
              </a:ext>
            </a:extLst>
          </p:cNvPr>
          <p:cNvSpPr/>
          <p:nvPr userDrawn="1"/>
        </p:nvSpPr>
        <p:spPr>
          <a:xfrm>
            <a:off x="4903412" y="3140474"/>
            <a:ext cx="1314946" cy="131494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2635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1">
            <a:extLst>
              <a:ext uri="{FF2B5EF4-FFF2-40B4-BE49-F238E27FC236}">
                <a16:creationId xmlns:a16="http://schemas.microsoft.com/office/drawing/2014/main" id="{592F592C-CC3F-8FC0-DAF8-24019474CA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7383" y="1106424"/>
            <a:ext cx="6839712" cy="1746504"/>
          </a:xfrm>
        </p:spPr>
        <p:txBody>
          <a:bodyPr lIns="0" tIns="0" rIns="0" bIns="0" anchor="b">
            <a:noAutofit/>
          </a:bodyPr>
          <a:lstStyle>
            <a:lvl1pPr>
              <a:defRPr sz="3200" baseline="0">
                <a:latin typeface="+mj-lt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ED5AF112-F5BD-9AA8-0E64-A6972333DD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50392" y="3236976"/>
            <a:ext cx="5248656" cy="266090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D9A5508-A146-4C36-FF14-5B78325C526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680960" y="804672"/>
            <a:ext cx="3475649" cy="5248656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ctr"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DE7E217-DB17-AA1B-8753-DBFDF42AB32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6FA3F1-16D7-20B8-B929-59317A576C9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A01C0A-2BB6-49E7-91A3-DCB9F9F595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05795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C36ADBF6-BB82-4096-70C0-7517A47A41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33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r="21975" b="1533"/>
          <a:stretch>
            <a:fillRect/>
          </a:stretch>
        </p:blipFill>
        <p:spPr>
          <a:xfrm rot="8325578">
            <a:off x="-1775001" y="-1607470"/>
            <a:ext cx="10567962" cy="8905077"/>
          </a:xfrm>
          <a:custGeom>
            <a:avLst/>
            <a:gdLst>
              <a:gd name="connsiteX0" fmla="*/ 6047036 w 10567962"/>
              <a:gd name="connsiteY0" fmla="*/ 8905077 h 8905077"/>
              <a:gd name="connsiteX1" fmla="*/ 0 w 10567962"/>
              <a:gd name="connsiteY1" fmla="*/ 3603767 h 8905077"/>
              <a:gd name="connsiteX2" fmla="*/ 0 w 10567962"/>
              <a:gd name="connsiteY2" fmla="*/ 0 h 8905077"/>
              <a:gd name="connsiteX3" fmla="*/ 6292508 w 10567962"/>
              <a:gd name="connsiteY3" fmla="*/ 0 h 8905077"/>
              <a:gd name="connsiteX4" fmla="*/ 10567962 w 10567962"/>
              <a:gd name="connsiteY4" fmla="*/ 3748201 h 8905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567962" h="8905077">
                <a:moveTo>
                  <a:pt x="6047036" y="8905077"/>
                </a:moveTo>
                <a:lnTo>
                  <a:pt x="0" y="3603767"/>
                </a:lnTo>
                <a:lnTo>
                  <a:pt x="0" y="0"/>
                </a:lnTo>
                <a:lnTo>
                  <a:pt x="6292508" y="0"/>
                </a:lnTo>
                <a:lnTo>
                  <a:pt x="10567962" y="3748201"/>
                </a:lnTo>
                <a:close/>
              </a:path>
            </a:pathLst>
          </a:custGeom>
        </p:spPr>
      </p:pic>
      <p:sp>
        <p:nvSpPr>
          <p:cNvPr id="14" name="Freeform 13">
            <a:extLst>
              <a:ext uri="{FF2B5EF4-FFF2-40B4-BE49-F238E27FC236}">
                <a16:creationId xmlns:a16="http://schemas.microsoft.com/office/drawing/2014/main" id="{FA127B08-9EC5-3FDF-B7CC-DF3587255E18}"/>
              </a:ext>
            </a:extLst>
          </p:cNvPr>
          <p:cNvSpPr/>
          <p:nvPr userDrawn="1"/>
        </p:nvSpPr>
        <p:spPr>
          <a:xfrm>
            <a:off x="925160" y="4144752"/>
            <a:ext cx="4788322" cy="2713249"/>
          </a:xfrm>
          <a:custGeom>
            <a:avLst/>
            <a:gdLst>
              <a:gd name="connsiteX0" fmla="*/ 2394161 w 4788322"/>
              <a:gd name="connsiteY0" fmla="*/ 0 h 2713249"/>
              <a:gd name="connsiteX1" fmla="*/ 4788322 w 4788322"/>
              <a:gd name="connsiteY1" fmla="*/ 2394161 h 2713249"/>
              <a:gd name="connsiteX2" fmla="*/ 4775962 w 4788322"/>
              <a:gd name="connsiteY2" fmla="*/ 2638950 h 2713249"/>
              <a:gd name="connsiteX3" fmla="*/ 4764622 w 4788322"/>
              <a:gd name="connsiteY3" fmla="*/ 2713249 h 2713249"/>
              <a:gd name="connsiteX4" fmla="*/ 23700 w 4788322"/>
              <a:gd name="connsiteY4" fmla="*/ 2713249 h 2713249"/>
              <a:gd name="connsiteX5" fmla="*/ 12361 w 4788322"/>
              <a:gd name="connsiteY5" fmla="*/ 2638950 h 2713249"/>
              <a:gd name="connsiteX6" fmla="*/ 0 w 4788322"/>
              <a:gd name="connsiteY6" fmla="*/ 2394161 h 2713249"/>
              <a:gd name="connsiteX7" fmla="*/ 2394161 w 4788322"/>
              <a:gd name="connsiteY7" fmla="*/ 0 h 2713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788322" h="2713249">
                <a:moveTo>
                  <a:pt x="2394161" y="0"/>
                </a:moveTo>
                <a:cubicBezTo>
                  <a:pt x="3716420" y="0"/>
                  <a:pt x="4788322" y="1071902"/>
                  <a:pt x="4788322" y="2394161"/>
                </a:cubicBezTo>
                <a:cubicBezTo>
                  <a:pt x="4788322" y="2476803"/>
                  <a:pt x="4784135" y="2558466"/>
                  <a:pt x="4775962" y="2638950"/>
                </a:cubicBezTo>
                <a:lnTo>
                  <a:pt x="4764622" y="2713249"/>
                </a:lnTo>
                <a:lnTo>
                  <a:pt x="23700" y="2713249"/>
                </a:lnTo>
                <a:lnTo>
                  <a:pt x="12361" y="2638950"/>
                </a:lnTo>
                <a:cubicBezTo>
                  <a:pt x="4187" y="2558466"/>
                  <a:pt x="0" y="2476803"/>
                  <a:pt x="0" y="2394161"/>
                </a:cubicBezTo>
                <a:cubicBezTo>
                  <a:pt x="0" y="1071902"/>
                  <a:pt x="1071902" y="0"/>
                  <a:pt x="2394161" y="0"/>
                </a:cubicBezTo>
                <a:close/>
              </a:path>
            </a:pathLst>
          </a:custGeom>
          <a:solidFill>
            <a:schemeClr val="accent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0651D38D-DD64-4914-C669-30AA47A5AF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3408" y="1325880"/>
            <a:ext cx="5093208" cy="2816352"/>
          </a:xfrm>
        </p:spPr>
        <p:txBody>
          <a:bodyPr lIns="0" tIns="0" rIns="0" bIns="0" anchor="b">
            <a:noAutofit/>
          </a:bodyPr>
          <a:lstStyle>
            <a:lvl1pPr>
              <a:defRPr sz="3200" cap="all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A8DA7F4-A65E-7F16-9966-719CC1CE28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93408" y="4462272"/>
            <a:ext cx="3995928" cy="1956816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None/>
              <a:defRPr sz="1800" cap="none" spc="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FD6A538-39F8-D45E-F4C1-38779C640BBC}"/>
              </a:ext>
            </a:extLst>
          </p:cNvPr>
          <p:cNvSpPr/>
          <p:nvPr userDrawn="1"/>
        </p:nvSpPr>
        <p:spPr>
          <a:xfrm>
            <a:off x="11792373" y="0"/>
            <a:ext cx="40881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78063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0">
            <a:extLst>
              <a:ext uri="{FF2B5EF4-FFF2-40B4-BE49-F238E27FC236}">
                <a16:creationId xmlns:a16="http://schemas.microsoft.com/office/drawing/2014/main" id="{AB86DE8E-78DF-CA66-5AED-C7FF0CCF03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10512" y="4010866"/>
            <a:ext cx="5056094" cy="2847135"/>
          </a:xfrm>
          <a:custGeom>
            <a:avLst/>
            <a:gdLst>
              <a:gd name="connsiteX0" fmla="*/ 2528047 w 5056094"/>
              <a:gd name="connsiteY0" fmla="*/ 0 h 2847135"/>
              <a:gd name="connsiteX1" fmla="*/ 5056094 w 5056094"/>
              <a:gd name="connsiteY1" fmla="*/ 2528047 h 2847135"/>
              <a:gd name="connsiteX2" fmla="*/ 5043042 w 5056094"/>
              <a:gd name="connsiteY2" fmla="*/ 2786525 h 2847135"/>
              <a:gd name="connsiteX3" fmla="*/ 5033792 w 5056094"/>
              <a:gd name="connsiteY3" fmla="*/ 2847135 h 2847135"/>
              <a:gd name="connsiteX4" fmla="*/ 22302 w 5056094"/>
              <a:gd name="connsiteY4" fmla="*/ 2847135 h 2847135"/>
              <a:gd name="connsiteX5" fmla="*/ 13052 w 5056094"/>
              <a:gd name="connsiteY5" fmla="*/ 2786525 h 2847135"/>
              <a:gd name="connsiteX6" fmla="*/ 0 w 5056094"/>
              <a:gd name="connsiteY6" fmla="*/ 2528047 h 2847135"/>
              <a:gd name="connsiteX7" fmla="*/ 2528047 w 5056094"/>
              <a:gd name="connsiteY7" fmla="*/ 0 h 2847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56094" h="2847135">
                <a:moveTo>
                  <a:pt x="2528047" y="0"/>
                </a:moveTo>
                <a:cubicBezTo>
                  <a:pt x="3924249" y="0"/>
                  <a:pt x="5056094" y="1131845"/>
                  <a:pt x="5056094" y="2528047"/>
                </a:cubicBezTo>
                <a:cubicBezTo>
                  <a:pt x="5056094" y="2615310"/>
                  <a:pt x="5051673" y="2701540"/>
                  <a:pt x="5043042" y="2786525"/>
                </a:cubicBezTo>
                <a:lnTo>
                  <a:pt x="5033792" y="2847135"/>
                </a:lnTo>
                <a:lnTo>
                  <a:pt x="22302" y="2847135"/>
                </a:lnTo>
                <a:lnTo>
                  <a:pt x="13052" y="2786525"/>
                </a:lnTo>
                <a:cubicBezTo>
                  <a:pt x="4422" y="2701540"/>
                  <a:pt x="0" y="2615310"/>
                  <a:pt x="0" y="2528047"/>
                </a:cubicBezTo>
                <a:cubicBezTo>
                  <a:pt x="0" y="1131845"/>
                  <a:pt x="1131845" y="0"/>
                  <a:pt x="2528047" y="0"/>
                </a:cubicBezTo>
                <a:close/>
              </a:path>
            </a:pathLst>
          </a:custGeom>
          <a:solidFill>
            <a:schemeClr val="accent1">
              <a:alpha val="8969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  <p:pic>
        <p:nvPicPr>
          <p:cNvPr id="15" name="Picture 14" descr="Modern house with cubic design">
            <a:extLst>
              <a:ext uri="{FF2B5EF4-FFF2-40B4-BE49-F238E27FC236}">
                <a16:creationId xmlns:a16="http://schemas.microsoft.com/office/drawing/2014/main" id="{FE966628-FEAF-3BD3-2DC4-23A466ABB9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12000" contrast="-1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406" r="17667" b="23487"/>
          <a:stretch/>
        </p:blipFill>
        <p:spPr>
          <a:xfrm>
            <a:off x="4124294" y="2125402"/>
            <a:ext cx="7678065" cy="473259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0B5ED18-7A07-47F1-8056-CD86B076AF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0392" y="420624"/>
            <a:ext cx="10954512" cy="1463040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100000"/>
              </a:lnSpc>
              <a:defRPr sz="3200" b="0" i="0" spc="600" baseline="0"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BD9CFE2-F1DE-34DA-A154-9AE903E5B7F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50899" y="2231136"/>
            <a:ext cx="4828032" cy="3566160"/>
          </a:xfrm>
        </p:spPr>
        <p:txBody>
          <a:bodyPr/>
          <a:lstStyle>
            <a:lvl1pPr marL="283464" indent="-283464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C310569-B083-466A-F24B-8C44360B4EC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FB78C1-0CD8-FD34-E7BB-B8F6E296A44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A01C0A-2BB6-49E7-91A3-DCB9F9F595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69475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31D5B031-92C7-C093-2551-D07457044EAC}"/>
              </a:ext>
            </a:extLst>
          </p:cNvPr>
          <p:cNvGrpSpPr/>
          <p:nvPr userDrawn="1"/>
        </p:nvGrpSpPr>
        <p:grpSpPr>
          <a:xfrm>
            <a:off x="-1" y="-2"/>
            <a:ext cx="12191610" cy="6858001"/>
            <a:chOff x="-1" y="-2"/>
            <a:chExt cx="12191610" cy="6858001"/>
          </a:xfrm>
        </p:grpSpPr>
        <p:pic>
          <p:nvPicPr>
            <p:cNvPr id="4" name="Picture Placeholder 14" descr="White modern architecture">
              <a:extLst>
                <a:ext uri="{FF2B5EF4-FFF2-40B4-BE49-F238E27FC236}">
                  <a16:creationId xmlns:a16="http://schemas.microsoft.com/office/drawing/2014/main" id="{21A49D77-8AEF-828A-03A8-2845B710DE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10800000">
              <a:off x="6155702" y="-2"/>
              <a:ext cx="6035907" cy="685800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</p:pic>
        <p:pic>
          <p:nvPicPr>
            <p:cNvPr id="5" name="Picture Placeholder 14" descr="White modern architecture">
              <a:extLst>
                <a:ext uri="{FF2B5EF4-FFF2-40B4-BE49-F238E27FC236}">
                  <a16:creationId xmlns:a16="http://schemas.microsoft.com/office/drawing/2014/main" id="{206EA98F-16E6-C607-6268-D08FD83B704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10800000">
              <a:off x="-1" y="-2"/>
              <a:ext cx="6035907" cy="685800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</p:pic>
      </p:grpSp>
      <p:sp>
        <p:nvSpPr>
          <p:cNvPr id="7" name="Title 6">
            <a:extLst>
              <a:ext uri="{FF2B5EF4-FFF2-40B4-BE49-F238E27FC236}">
                <a16:creationId xmlns:a16="http://schemas.microsoft.com/office/drawing/2014/main" id="{7E6947B8-AA10-E633-EF28-E1A80069E8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48932" y="0"/>
            <a:ext cx="6894136" cy="6894136"/>
          </a:xfrm>
          <a:custGeom>
            <a:avLst/>
            <a:gdLst>
              <a:gd name="connsiteX0" fmla="*/ 3447068 w 6894136"/>
              <a:gd name="connsiteY0" fmla="*/ 0 h 6894136"/>
              <a:gd name="connsiteX1" fmla="*/ 6894136 w 6894136"/>
              <a:gd name="connsiteY1" fmla="*/ 3447068 h 6894136"/>
              <a:gd name="connsiteX2" fmla="*/ 3447068 w 6894136"/>
              <a:gd name="connsiteY2" fmla="*/ 6894136 h 6894136"/>
              <a:gd name="connsiteX3" fmla="*/ 0 w 6894136"/>
              <a:gd name="connsiteY3" fmla="*/ 3447068 h 6894136"/>
              <a:gd name="connsiteX4" fmla="*/ 3447068 w 6894136"/>
              <a:gd name="connsiteY4" fmla="*/ 0 h 6894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94136" h="6894136">
                <a:moveTo>
                  <a:pt x="3447068" y="0"/>
                </a:moveTo>
                <a:cubicBezTo>
                  <a:pt x="5350831" y="0"/>
                  <a:pt x="6894136" y="1543305"/>
                  <a:pt x="6894136" y="3447068"/>
                </a:cubicBezTo>
                <a:cubicBezTo>
                  <a:pt x="6894136" y="5350831"/>
                  <a:pt x="5350831" y="6894136"/>
                  <a:pt x="3447068" y="6894136"/>
                </a:cubicBezTo>
                <a:cubicBezTo>
                  <a:pt x="1543305" y="6894136"/>
                  <a:pt x="0" y="5350831"/>
                  <a:pt x="0" y="3447068"/>
                </a:cubicBezTo>
                <a:cubicBezTo>
                  <a:pt x="0" y="1543305"/>
                  <a:pt x="1543305" y="0"/>
                  <a:pt x="3447068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anchor="ctr">
            <a:noAutofit/>
          </a:bodyPr>
          <a:lstStyle>
            <a:lvl1pPr algn="ctr">
              <a:defRPr sz="4500" cap="all" baseline="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47736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F7D74-558F-4816-9367-4004FFA2B6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6879" y="868680"/>
            <a:ext cx="5248656" cy="2157984"/>
          </a:xfrm>
        </p:spPr>
        <p:txBody>
          <a:bodyPr lIns="0" tIns="0" rIns="0" bIns="0">
            <a:noAutofit/>
          </a:bodyPr>
          <a:lstStyle>
            <a:lvl1pPr>
              <a:defRPr sz="32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B075B629-22B4-B399-5D07-4652BF68213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3159126"/>
            <a:ext cx="4577463" cy="3698875"/>
          </a:xfrm>
          <a:custGeom>
            <a:avLst/>
            <a:gdLst>
              <a:gd name="connsiteX0" fmla="*/ 1934275 w 4577463"/>
              <a:gd name="connsiteY0" fmla="*/ 0 h 3698875"/>
              <a:gd name="connsiteX1" fmla="*/ 4577463 w 4577463"/>
              <a:gd name="connsiteY1" fmla="*/ 2643188 h 3698875"/>
              <a:gd name="connsiteX2" fmla="*/ 4369748 w 4577463"/>
              <a:gd name="connsiteY2" fmla="*/ 3672036 h 3698875"/>
              <a:gd name="connsiteX3" fmla="*/ 4356819 w 4577463"/>
              <a:gd name="connsiteY3" fmla="*/ 3698875 h 3698875"/>
              <a:gd name="connsiteX4" fmla="*/ 0 w 4577463"/>
              <a:gd name="connsiteY4" fmla="*/ 3698875 h 3698875"/>
              <a:gd name="connsiteX5" fmla="*/ 0 w 4577463"/>
              <a:gd name="connsiteY5" fmla="*/ 845097 h 3698875"/>
              <a:gd name="connsiteX6" fmla="*/ 87814 w 4577463"/>
              <a:gd name="connsiteY6" fmla="*/ 751885 h 3698875"/>
              <a:gd name="connsiteX7" fmla="*/ 1934275 w 4577463"/>
              <a:gd name="connsiteY7" fmla="*/ 0 h 3698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77463" h="3698875">
                <a:moveTo>
                  <a:pt x="1934275" y="0"/>
                </a:moveTo>
                <a:cubicBezTo>
                  <a:pt x="3394067" y="0"/>
                  <a:pt x="4577463" y="1183396"/>
                  <a:pt x="4577463" y="2643188"/>
                </a:cubicBezTo>
                <a:cubicBezTo>
                  <a:pt x="4577463" y="3008136"/>
                  <a:pt x="4503501" y="3355810"/>
                  <a:pt x="4369748" y="3672036"/>
                </a:cubicBezTo>
                <a:lnTo>
                  <a:pt x="4356819" y="3698875"/>
                </a:lnTo>
                <a:lnTo>
                  <a:pt x="0" y="3698875"/>
                </a:lnTo>
                <a:lnTo>
                  <a:pt x="0" y="845097"/>
                </a:lnTo>
                <a:lnTo>
                  <a:pt x="87814" y="751885"/>
                </a:lnTo>
                <a:cubicBezTo>
                  <a:pt x="564249" y="286676"/>
                  <a:pt x="1215784" y="0"/>
                  <a:pt x="193427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C1B16EE8-89D3-7E4F-90BE-68EAAD85CBB7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6729984" y="786384"/>
            <a:ext cx="4617720" cy="2770632"/>
          </a:xfrm>
        </p:spPr>
        <p:txBody>
          <a:bodyPr lIns="0" tIns="0" rIns="0" bIns="0">
            <a:normAutofit/>
          </a:bodyPr>
          <a:lstStyle>
            <a:lvl1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defRPr sz="1800" b="1" cap="all" baseline="0">
                <a:latin typeface="+mn-lt"/>
              </a:defRPr>
            </a:lvl1pPr>
            <a:lvl2pPr marL="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defRPr>
                <a:latin typeface="+mn-lt"/>
              </a:defRPr>
            </a:lvl2pPr>
            <a:lvl3pPr marL="283464" indent="-342900">
              <a:lnSpc>
                <a:spcPct val="120000"/>
              </a:lnSpc>
              <a:buFont typeface="Arial" panose="020B0604020202020204" pitchFamily="34" charset="0"/>
              <a:buChar char="•"/>
              <a:defRPr>
                <a:latin typeface="+mn-lt"/>
              </a:defRPr>
            </a:lvl3pPr>
            <a:lvl4pPr marL="548640" indent="-285750">
              <a:lnSpc>
                <a:spcPct val="120000"/>
              </a:lnSpc>
              <a:buFont typeface="Arial" panose="020B0604020202020204" pitchFamily="34" charset="0"/>
              <a:buChar char="•"/>
              <a:defRPr>
                <a:latin typeface="+mn-lt"/>
              </a:defRPr>
            </a:lvl4pPr>
            <a:lvl5pPr marL="822960" indent="-285750">
              <a:lnSpc>
                <a:spcPct val="120000"/>
              </a:lnSpc>
              <a:buFont typeface="Arial" panose="020B0604020202020204" pitchFamily="34" charset="0"/>
              <a:buChar char="•"/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5F077D-E901-4AA9-B062-1C37FF407B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29984" y="3858768"/>
            <a:ext cx="4617720" cy="2770632"/>
          </a:xfrm>
        </p:spPr>
        <p:txBody>
          <a:bodyPr lIns="0" tIns="0" rIns="0" bIns="0">
            <a:normAutofit/>
          </a:bodyPr>
          <a:lstStyle>
            <a:lvl1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defRPr sz="1800" b="1" cap="all" baseline="0">
                <a:latin typeface="+mn-lt"/>
              </a:defRPr>
            </a:lvl1pPr>
            <a:lvl2pPr marL="283464" indent="-283464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F04B56E-067D-C824-6EEB-3CCE57E4B5B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5DB247-3AE7-BCCA-E0CC-BC0FD69A7E6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A01C0A-2BB6-49E7-91A3-DCB9F9F595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0231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6250F21D-F2DD-7321-0EAB-DA9F671A25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0392" y="182880"/>
            <a:ext cx="10122632" cy="1307592"/>
          </a:xfrm>
        </p:spPr>
        <p:txBody>
          <a:bodyPr anchor="b">
            <a:noAutofit/>
          </a:bodyPr>
          <a:lstStyle>
            <a:lvl1pPr algn="l">
              <a:defRPr sz="3200" baseline="0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5F077D-E901-4AA9-B062-1C37FF407B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0392" y="1837944"/>
            <a:ext cx="10085832" cy="1426464"/>
          </a:xfrm>
        </p:spPr>
        <p:txBody>
          <a:bodyPr lIns="0" tIns="45720" rIns="91440" bIns="45720">
            <a:noAutofit/>
          </a:bodyPr>
          <a:lstStyle>
            <a:lvl1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defRPr sz="1800">
                <a:latin typeface="+mn-lt"/>
              </a:defRPr>
            </a:lvl1pPr>
            <a:lvl2pPr>
              <a:defRPr sz="1800">
                <a:latin typeface="+mn-lt"/>
              </a:defRPr>
            </a:lvl2pPr>
            <a:lvl3pPr>
              <a:defRPr sz="1600">
                <a:latin typeface="+mn-lt"/>
              </a:defRPr>
            </a:lvl3pPr>
            <a:lvl4pPr>
              <a:defRPr sz="1400">
                <a:latin typeface="+mn-lt"/>
              </a:defRPr>
            </a:lvl4pPr>
            <a:lvl5pPr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7731A911-7B7E-249D-2D6A-132D4B395A3C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850392" y="3950208"/>
            <a:ext cx="10085832" cy="2331720"/>
          </a:xfrm>
        </p:spPr>
        <p:txBody>
          <a:bodyPr lIns="0" tIns="0" rIns="0" bIns="0">
            <a:noAutofit/>
          </a:bodyPr>
          <a:lstStyle>
            <a:lvl1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defRPr sz="1800">
                <a:latin typeface="+mn-lt"/>
              </a:defRPr>
            </a:lvl1pPr>
            <a:lvl2pPr>
              <a:defRPr sz="1800">
                <a:latin typeface="+mn-lt"/>
              </a:defRPr>
            </a:lvl2pPr>
            <a:lvl3pPr>
              <a:defRPr sz="1600">
                <a:latin typeface="+mn-lt"/>
              </a:defRPr>
            </a:lvl3pPr>
            <a:lvl4pPr>
              <a:defRPr sz="1400">
                <a:latin typeface="+mn-lt"/>
              </a:defRPr>
            </a:lvl4pPr>
            <a:lvl5pPr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8EECBEC-47C0-1CBF-96E7-318D5389847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35D78F7-5CBD-4D51-970A-4C050848D62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A01C0A-2BB6-49E7-91A3-DCB9F9F595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94823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6250F21D-F2DD-7321-0EAB-DA9F671A25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0392" y="182880"/>
            <a:ext cx="10122632" cy="1307592"/>
          </a:xfrm>
        </p:spPr>
        <p:txBody>
          <a:bodyPr anchor="b">
            <a:noAutofit/>
          </a:bodyPr>
          <a:lstStyle>
            <a:lvl1pPr algn="l">
              <a:defRPr sz="3200" baseline="0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5F077D-E901-4AA9-B062-1C37FF407B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0392" y="1837944"/>
            <a:ext cx="3941064" cy="4270248"/>
          </a:xfrm>
        </p:spPr>
        <p:txBody>
          <a:bodyPr lIns="91440" tIns="45720" rIns="91440" bIns="45720">
            <a:noAutofit/>
          </a:bodyPr>
          <a:lstStyle>
            <a:lvl1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 sz="1800" b="1" cap="all" baseline="0">
                <a:latin typeface="+mn-lt"/>
              </a:defRPr>
            </a:lvl1pPr>
            <a:lvl2pPr marL="283464" indent="-28575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>
                <a:latin typeface="+mn-lt"/>
              </a:defRPr>
            </a:lvl2pPr>
            <a:lvl3pPr marL="548640" indent="-28575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>
                <a:latin typeface="+mn-lt"/>
              </a:defRPr>
            </a:lvl3pPr>
            <a:lvl4pPr>
              <a:defRPr sz="1400">
                <a:latin typeface="+mn-lt"/>
              </a:defRPr>
            </a:lvl4pPr>
            <a:lvl5pPr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7731A911-7B7E-249D-2D6A-132D4B395A3C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5614416" y="1837944"/>
            <a:ext cx="5358384" cy="4270248"/>
          </a:xfrm>
        </p:spPr>
        <p:txBody>
          <a:bodyPr lIns="0" tIns="0" rIns="0" bIns="0">
            <a:noAutofit/>
          </a:bodyPr>
          <a:lstStyle>
            <a:lvl1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defRPr sz="1800">
                <a:latin typeface="+mn-lt"/>
              </a:defRPr>
            </a:lvl1pPr>
            <a:lvl2pPr>
              <a:defRPr sz="1800">
                <a:latin typeface="+mn-lt"/>
              </a:defRPr>
            </a:lvl2pPr>
            <a:lvl3pPr>
              <a:defRPr sz="1600">
                <a:latin typeface="+mn-lt"/>
              </a:defRPr>
            </a:lvl3pPr>
            <a:lvl4pPr>
              <a:defRPr sz="1400">
                <a:latin typeface="+mn-lt"/>
              </a:defRPr>
            </a:lvl4pPr>
            <a:lvl5pPr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8EECBEC-47C0-1CBF-96E7-318D5389847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35D78F7-5CBD-4D51-970A-4C050848D62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A01C0A-2BB6-49E7-91A3-DCB9F9F595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632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5987AE2-5803-BA29-C76B-C9FA864D3F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0392" y="182880"/>
            <a:ext cx="10122632" cy="1307592"/>
          </a:xfrm>
        </p:spPr>
        <p:txBody>
          <a:bodyPr anchor="b">
            <a:noAutofit/>
          </a:bodyPr>
          <a:lstStyle>
            <a:lvl1pPr algn="l">
              <a:defRPr sz="3200" baseline="0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5F077D-E901-4AA9-B062-1C37FF407B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0168" y="1828800"/>
            <a:ext cx="10126362" cy="4351338"/>
          </a:xfrm>
        </p:spPr>
        <p:txBody>
          <a:bodyPr lIns="0" tIns="0" rIns="0" bIns="0">
            <a:noAutofit/>
          </a:bodyPr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8EECBEC-47C0-1CBF-96E7-318D5389847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35D78F7-5CBD-4D51-970A-4C050848D62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A01C0A-2BB6-49E7-91A3-DCB9F9F595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06943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B8540B3-3734-5A53-D7E0-D89871A371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0392" y="182880"/>
            <a:ext cx="10085832" cy="1307592"/>
          </a:xfrm>
        </p:spPr>
        <p:txBody>
          <a:bodyPr anchor="b">
            <a:noAutofit/>
          </a:bodyPr>
          <a:lstStyle>
            <a:lvl1pPr algn="l">
              <a:defRPr sz="3200" baseline="0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7E6B22B6-D5E7-7C52-B588-374568C8DD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0392" y="1911096"/>
            <a:ext cx="4837176" cy="2898648"/>
          </a:xfrm>
        </p:spPr>
        <p:txBody>
          <a:bodyPr lIns="0" tIns="0" rIns="0" bIns="0">
            <a:noAutofit/>
          </a:bodyPr>
          <a:lstStyle>
            <a:lvl1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defRPr sz="1800" cap="none" baseline="0">
                <a:latin typeface="+mn-lt"/>
              </a:defRPr>
            </a:lvl1pPr>
            <a:lvl2pPr marL="283464" indent="-28575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>
                <a:latin typeface="+mn-lt"/>
              </a:defRPr>
            </a:lvl2pPr>
            <a:lvl3pPr marL="548640" indent="-28575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>
                <a:latin typeface="+mn-lt"/>
              </a:defRPr>
            </a:lvl3pPr>
            <a:lvl4pPr>
              <a:defRPr sz="1400">
                <a:latin typeface="+mn-lt"/>
              </a:defRPr>
            </a:lvl4pPr>
            <a:lvl5pPr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BCDBC7A5-FE31-E809-7729-4AFA9CFD0DEB}"/>
              </a:ext>
            </a:extLst>
          </p:cNvPr>
          <p:cNvSpPr>
            <a:spLocks noGrp="1"/>
          </p:cNvSpPr>
          <p:nvPr>
            <p:ph sz="half" idx="36"/>
          </p:nvPr>
        </p:nvSpPr>
        <p:spPr>
          <a:xfrm>
            <a:off x="6812280" y="1911096"/>
            <a:ext cx="4453128" cy="1911096"/>
          </a:xfrm>
        </p:spPr>
        <p:txBody>
          <a:bodyPr lIns="0" tIns="0" rIns="0" bIns="0">
            <a:noAutofit/>
          </a:bodyPr>
          <a:lstStyle>
            <a:lvl1pPr marL="285750" indent="-28575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800" cap="none" baseline="0">
                <a:latin typeface="+mn-lt"/>
              </a:defRPr>
            </a:lvl1pPr>
            <a:lvl2pPr marL="548640" indent="-28575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>
                <a:latin typeface="+mn-lt"/>
              </a:defRPr>
            </a:lvl2pPr>
            <a:lvl3pPr marL="822960" indent="-28575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>
                <a:latin typeface="+mn-lt"/>
              </a:defRPr>
            </a:lvl3pPr>
            <a:lvl4pPr>
              <a:defRPr sz="1400">
                <a:latin typeface="+mn-lt"/>
              </a:defRPr>
            </a:lvl4pPr>
            <a:lvl5pPr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C39E8D03-897F-C49F-D816-03B8BD63013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812280" y="4242816"/>
            <a:ext cx="4123944" cy="2615184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ctr">
            <a:noAutofit/>
          </a:bodyPr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A615220-DA65-3A8D-609D-95B6D86B192A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AC2A57F-F2BF-F3B3-9D45-5DCD2608D80C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fld id="{09A01C0A-2BB6-49E7-91A3-DCB9F9F595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92005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Large walking intersection with one lone person">
            <a:extLst>
              <a:ext uri="{FF2B5EF4-FFF2-40B4-BE49-F238E27FC236}">
                <a16:creationId xmlns:a16="http://schemas.microsoft.com/office/drawing/2014/main" id="{09010683-ED2B-BF6C-90F9-AF09D38DB6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27000" contras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11811000" cy="6858000"/>
          </a:xfrm>
          <a:prstGeom prst="rect">
            <a:avLst/>
          </a:prstGeom>
        </p:spPr>
      </p:pic>
      <p:sp>
        <p:nvSpPr>
          <p:cNvPr id="6" name="Freeform 12">
            <a:extLst>
              <a:ext uri="{FF2B5EF4-FFF2-40B4-BE49-F238E27FC236}">
                <a16:creationId xmlns:a16="http://schemas.microsoft.com/office/drawing/2014/main" id="{82C1C4E7-A67E-5E90-3669-D2982C30E4FC}"/>
              </a:ext>
            </a:extLst>
          </p:cNvPr>
          <p:cNvSpPr/>
          <p:nvPr userDrawn="1"/>
        </p:nvSpPr>
        <p:spPr>
          <a:xfrm>
            <a:off x="777819" y="0"/>
            <a:ext cx="8272488" cy="6858000"/>
          </a:xfrm>
          <a:custGeom>
            <a:avLst/>
            <a:gdLst>
              <a:gd name="connsiteX0" fmla="*/ 2449074 w 8272488"/>
              <a:gd name="connsiteY0" fmla="*/ 0 h 6858000"/>
              <a:gd name="connsiteX1" fmla="*/ 5823415 w 8272488"/>
              <a:gd name="connsiteY1" fmla="*/ 0 h 6858000"/>
              <a:gd name="connsiteX2" fmla="*/ 5929477 w 8272488"/>
              <a:gd name="connsiteY2" fmla="*/ 47950 h 6858000"/>
              <a:gd name="connsiteX3" fmla="*/ 8272488 w 8272488"/>
              <a:gd name="connsiteY3" fmla="*/ 3776315 h 6858000"/>
              <a:gd name="connsiteX4" fmla="*/ 7025715 w 8272488"/>
              <a:gd name="connsiteY4" fmla="*/ 6735959 h 6858000"/>
              <a:gd name="connsiteX5" fmla="*/ 6893036 w 8272488"/>
              <a:gd name="connsiteY5" fmla="*/ 6858000 h 6858000"/>
              <a:gd name="connsiteX6" fmla="*/ 1379452 w 8272488"/>
              <a:gd name="connsiteY6" fmla="*/ 6858000 h 6858000"/>
              <a:gd name="connsiteX7" fmla="*/ 1246773 w 8272488"/>
              <a:gd name="connsiteY7" fmla="*/ 6735959 h 6858000"/>
              <a:gd name="connsiteX8" fmla="*/ 0 w 8272488"/>
              <a:gd name="connsiteY8" fmla="*/ 3776315 h 6858000"/>
              <a:gd name="connsiteX9" fmla="*/ 2343012 w 8272488"/>
              <a:gd name="connsiteY9" fmla="*/ 479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72488" h="6858000">
                <a:moveTo>
                  <a:pt x="2449074" y="0"/>
                </a:moveTo>
                <a:lnTo>
                  <a:pt x="5823415" y="0"/>
                </a:lnTo>
                <a:lnTo>
                  <a:pt x="5929477" y="47950"/>
                </a:lnTo>
                <a:cubicBezTo>
                  <a:pt x="7315814" y="715956"/>
                  <a:pt x="8272488" y="2134414"/>
                  <a:pt x="8272488" y="3776315"/>
                </a:cubicBezTo>
                <a:cubicBezTo>
                  <a:pt x="8272488" y="4936354"/>
                  <a:pt x="7794942" y="5984857"/>
                  <a:pt x="7025715" y="6735959"/>
                </a:cubicBezTo>
                <a:lnTo>
                  <a:pt x="6893036" y="6858000"/>
                </a:lnTo>
                <a:lnTo>
                  <a:pt x="1379452" y="6858000"/>
                </a:lnTo>
                <a:lnTo>
                  <a:pt x="1246773" y="6735959"/>
                </a:lnTo>
                <a:cubicBezTo>
                  <a:pt x="477546" y="5984857"/>
                  <a:pt x="0" y="4936354"/>
                  <a:pt x="0" y="3776315"/>
                </a:cubicBezTo>
                <a:cubicBezTo>
                  <a:pt x="0" y="2134414"/>
                  <a:pt x="956674" y="715956"/>
                  <a:pt x="2343012" y="4795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A36714-0A6D-7D0D-3336-B8081C409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07196" y="2188196"/>
            <a:ext cx="5985159" cy="1594507"/>
          </a:xfrm>
        </p:spPr>
        <p:txBody>
          <a:bodyPr lIns="0" tIns="0" rIns="0" bIns="0" anchor="b">
            <a:noAutofit/>
          </a:bodyPr>
          <a:lstStyle>
            <a:lvl1pPr>
              <a:defRPr sz="3200" b="1" i="0" baseline="0">
                <a:solidFill>
                  <a:schemeClr val="tx1"/>
                </a:solidFill>
                <a:latin typeface="+mj-lt"/>
                <a:cs typeface="Arial Black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CFA9DBC5-E4A8-5230-9CE1-9028498694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07196" y="4078224"/>
            <a:ext cx="5444517" cy="1731890"/>
          </a:xfrm>
        </p:spPr>
        <p:txBody>
          <a:bodyPr lIns="0" tIns="0" rIns="0" bIns="0" anchor="t">
            <a:noAutofit/>
          </a:bodyPr>
          <a:lstStyle>
            <a:lvl1pPr marL="0" indent="0">
              <a:buNone/>
              <a:defRPr sz="1800" b="0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29F29DD-6F0C-B005-FD16-89C061AE31C9}"/>
              </a:ext>
            </a:extLst>
          </p:cNvPr>
          <p:cNvSpPr/>
          <p:nvPr userDrawn="1"/>
        </p:nvSpPr>
        <p:spPr>
          <a:xfrm>
            <a:off x="10408059" y="1151133"/>
            <a:ext cx="190346" cy="1037063"/>
          </a:xfrm>
          <a:prstGeom prst="rect">
            <a:avLst/>
          </a:prstGeom>
          <a:solidFill>
            <a:schemeClr val="accent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7980795-C54D-B27A-60D2-8758CAF840E2}"/>
              </a:ext>
            </a:extLst>
          </p:cNvPr>
          <p:cNvSpPr/>
          <p:nvPr userDrawn="1"/>
        </p:nvSpPr>
        <p:spPr>
          <a:xfrm>
            <a:off x="10987993" y="114070"/>
            <a:ext cx="190346" cy="1037063"/>
          </a:xfrm>
          <a:prstGeom prst="rect">
            <a:avLst/>
          </a:prstGeom>
          <a:solidFill>
            <a:schemeClr val="accent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7203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D688C66-2A77-64CD-38B5-90492185CACE}"/>
              </a:ext>
            </a:extLst>
          </p:cNvPr>
          <p:cNvSpPr/>
          <p:nvPr userDrawn="1"/>
        </p:nvSpPr>
        <p:spPr>
          <a:xfrm rot="5400000" flipH="1" flipV="1">
            <a:off x="8570975" y="3236976"/>
            <a:ext cx="6858000" cy="3840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6438" y="409576"/>
            <a:ext cx="109728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5644" y="1825625"/>
            <a:ext cx="11098307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33E5E79-C396-3919-759D-5AD893CE42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 rot="16200000">
            <a:off x="11716512" y="6382510"/>
            <a:ext cx="566928" cy="3840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fld id="{09A01C0A-2BB6-49E7-91A3-DCB9F9F5958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89035839-CD36-5568-9808-CCDD9953C9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854442" y="2953511"/>
            <a:ext cx="6291068" cy="384048"/>
          </a:xfrm>
          <a:prstGeom prst="rect">
            <a:avLst/>
          </a:prstGeom>
          <a:noFill/>
        </p:spPr>
        <p:txBody>
          <a:bodyPr vert="horz" lIns="210312" tIns="45720" rIns="91440" bIns="45720" rtlCol="0" anchor="ctr"/>
          <a:lstStyle>
            <a:lvl1pPr algn="l">
              <a:defRPr sz="1200" b="1" cap="all" spc="3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6" r:id="rId2"/>
    <p:sldLayoutId id="2147483651" r:id="rId3"/>
    <p:sldLayoutId id="2147483664" r:id="rId4"/>
    <p:sldLayoutId id="2147483659" r:id="rId5"/>
    <p:sldLayoutId id="2147483654" r:id="rId6"/>
    <p:sldLayoutId id="2147483667" r:id="rId7"/>
    <p:sldLayoutId id="2147483665" r:id="rId8"/>
    <p:sldLayoutId id="2147483669" r:id="rId9"/>
    <p:sldLayoutId id="2147483670" r:id="rId10"/>
    <p:sldLayoutId id="2147483652" r:id="rId11"/>
    <p:sldLayoutId id="2147483656" r:id="rId12"/>
    <p:sldLayoutId id="2147483663" r:id="rId13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i="0" kern="1200" cap="all" spc="600" baseline="0">
          <a:solidFill>
            <a:schemeClr val="tx1"/>
          </a:solidFill>
          <a:latin typeface="+mj-lt"/>
          <a:ea typeface="+mj-ea"/>
          <a:cs typeface="Arial Black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000"/>
        </a:spcBef>
        <a:buFontTx/>
        <a:buNone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150000"/>
        </a:lnSpc>
        <a:spcBef>
          <a:spcPts val="500"/>
        </a:spcBef>
        <a:buFontTx/>
        <a:buNone/>
        <a:defRPr sz="2200" b="0" i="0" kern="1200">
          <a:solidFill>
            <a:schemeClr val="tx1"/>
          </a:solidFill>
          <a:latin typeface="Avenir Next LT Pro" panose="020B0504020202020204" pitchFamily="34" charset="77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150000"/>
        </a:lnSpc>
        <a:spcBef>
          <a:spcPts val="500"/>
        </a:spcBef>
        <a:buFontTx/>
        <a:buNone/>
        <a:defRPr sz="2000" b="0" i="0" kern="1200">
          <a:solidFill>
            <a:schemeClr val="tx1"/>
          </a:solidFill>
          <a:latin typeface="Avenir Next LT Pro" panose="020B0504020202020204" pitchFamily="34" charset="77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150000"/>
        </a:lnSpc>
        <a:spcBef>
          <a:spcPts val="500"/>
        </a:spcBef>
        <a:buFontTx/>
        <a:buNone/>
        <a:defRPr sz="1800" b="0" i="0" kern="1200">
          <a:solidFill>
            <a:schemeClr val="tx1"/>
          </a:solidFill>
          <a:latin typeface="Avenir Next LT Pro" panose="020B0504020202020204" pitchFamily="34" charset="77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150000"/>
        </a:lnSpc>
        <a:spcBef>
          <a:spcPts val="500"/>
        </a:spcBef>
        <a:buFontTx/>
        <a:buNone/>
        <a:defRPr sz="1800" b="0" i="0" kern="1200">
          <a:solidFill>
            <a:schemeClr val="tx1"/>
          </a:solidFill>
          <a:latin typeface="Avenir Next LT Pro" panose="020B0504020202020204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4" orient="horz" pos="1152" userDrawn="1">
          <p15:clr>
            <a:srgbClr val="547EBF"/>
          </p15:clr>
        </p15:guide>
        <p15:guide id="5" pos="7440" userDrawn="1">
          <p15:clr>
            <a:srgbClr val="547EBF"/>
          </p15:clr>
        </p15:guide>
        <p15:guide id="6" orient="horz" pos="4080" userDrawn="1">
          <p15:clr>
            <a:srgbClr val="547EBF"/>
          </p15:clr>
        </p15:guide>
        <p15:guide id="19" userDrawn="1">
          <p15:clr>
            <a:srgbClr val="547EBF"/>
          </p15:clr>
        </p15:guide>
        <p15:guide id="20" pos="7680" userDrawn="1">
          <p15:clr>
            <a:srgbClr val="547EBF"/>
          </p15:clr>
        </p15:guide>
        <p15:guide id="21" pos="528" userDrawn="1">
          <p15:clr>
            <a:srgbClr val="547EBF"/>
          </p15:clr>
        </p15:guide>
        <p15:guide id="22" pos="6912" userDrawn="1">
          <p15:clr>
            <a:srgbClr val="547EBF"/>
          </p15:clr>
        </p15:guide>
        <p15:guide id="23" orient="horz" pos="240" userDrawn="1">
          <p15:clr>
            <a:srgbClr val="547EBF"/>
          </p15:clr>
        </p15:guide>
        <p15:guide id="25" orient="horz" pos="552" userDrawn="1">
          <p15:clr>
            <a:srgbClr val="547EBF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mburger@speerfinancial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0C5300-AC43-F396-6E83-73A31578C2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5266" y="1408557"/>
            <a:ext cx="6974683" cy="3427502"/>
          </a:xfrm>
        </p:spPr>
        <p:txBody>
          <a:bodyPr/>
          <a:lstStyle/>
          <a:p>
            <a:r>
              <a:rPr lang="en-US" dirty="0"/>
              <a:t>DATA CENTER:</a:t>
            </a:r>
            <a:br>
              <a:rPr lang="en-US" dirty="0"/>
            </a:br>
            <a:r>
              <a:rPr lang="en-US" dirty="0"/>
              <a:t>COMMUNITY</a:t>
            </a:r>
            <a:br>
              <a:rPr lang="en-US" dirty="0"/>
            </a:br>
            <a:r>
              <a:rPr lang="en-US" dirty="0"/>
              <a:t>FINANCIAL</a:t>
            </a:r>
            <a:br>
              <a:rPr lang="en-US" dirty="0"/>
            </a:br>
            <a:r>
              <a:rPr lang="en-US" dirty="0"/>
              <a:t>Benefit</a:t>
            </a:r>
            <a:br>
              <a:rPr lang="en-US" dirty="0"/>
            </a:br>
            <a:r>
              <a:rPr lang="en-US" dirty="0"/>
              <a:t>considerations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3BE460-3185-CD59-0215-356A228DF2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8" y="4630293"/>
            <a:ext cx="4555059" cy="1638299"/>
          </a:xfrm>
        </p:spPr>
        <p:txBody>
          <a:bodyPr/>
          <a:lstStyle/>
          <a:p>
            <a:r>
              <a:rPr lang="en-US" sz="1400" b="1" dirty="0">
                <a:solidFill>
                  <a:srgbClr val="0070C0"/>
                </a:solidFill>
              </a:rPr>
              <a:t>Maggie Burger</a:t>
            </a:r>
          </a:p>
          <a:p>
            <a:r>
              <a:rPr lang="en-US" sz="1400" b="1" dirty="0">
                <a:solidFill>
                  <a:srgbClr val="0070C0"/>
                </a:solidFill>
              </a:rPr>
              <a:t>Sr. Vice president</a:t>
            </a:r>
          </a:p>
          <a:p>
            <a:r>
              <a:rPr lang="en-US" sz="1400" b="1" dirty="0">
                <a:solidFill>
                  <a:srgbClr val="0070C0"/>
                </a:solidFill>
              </a:rPr>
              <a:t>Speer financial, inc.</a:t>
            </a:r>
          </a:p>
        </p:txBody>
      </p:sp>
    </p:spTree>
    <p:extLst>
      <p:ext uri="{BB962C8B-B14F-4D97-AF65-F5344CB8AC3E}">
        <p14:creationId xmlns:p14="http://schemas.microsoft.com/office/powerpoint/2010/main" val="38674887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4A3353-1DB3-4FD3-6B7A-F8F8FDEB69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4256B-0DE6-3871-C1C3-BB4398C50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0392" y="182880"/>
            <a:ext cx="10122632" cy="750570"/>
          </a:xfrm>
        </p:spPr>
        <p:txBody>
          <a:bodyPr/>
          <a:lstStyle/>
          <a:p>
            <a:r>
              <a:rPr lang="en-US" dirty="0"/>
              <a:t>Financial pros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6CA872-B882-C20F-238F-1BA6207CC1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0168" y="933450"/>
            <a:ext cx="10126362" cy="5741669"/>
          </a:xfrm>
        </p:spPr>
        <p:txBody>
          <a:bodyPr/>
          <a:lstStyle/>
          <a:p>
            <a:pPr marL="342900" lvl="1" indent="-342900">
              <a:buFont typeface="Wingdings" panose="05000000000000000000" pitchFamily="2" charset="2"/>
              <a:buChar char="§"/>
            </a:pPr>
            <a:r>
              <a:rPr lang="en-US" sz="1800" dirty="0"/>
              <a:t>Grows the assessed value of the City leads to growth in debt capacity</a:t>
            </a:r>
          </a:p>
          <a:p>
            <a:pPr marL="800100" lvl="2" indent="-342900">
              <a:buFont typeface="Wingdings" panose="05000000000000000000" pitchFamily="2" charset="2"/>
              <a:buChar char="§"/>
            </a:pPr>
            <a:r>
              <a:rPr lang="en-US" sz="1800" dirty="0"/>
              <a:t>$50,000,000 * 5% = $2,500,000 in new debt capacity</a:t>
            </a:r>
          </a:p>
          <a:p>
            <a:pPr marL="342900" lvl="2" indent="-342900">
              <a:buFont typeface="Wingdings" panose="05000000000000000000" pitchFamily="2" charset="2"/>
              <a:buChar char="§"/>
            </a:pPr>
            <a:r>
              <a:rPr lang="en-US" sz="1800" dirty="0"/>
              <a:t>Larger Valuation increases debt service levy valuation, takes less in debt service levy tax rate to service GO debt</a:t>
            </a:r>
          </a:p>
          <a:p>
            <a:pPr marL="342900" lvl="2" indent="-342900">
              <a:buFont typeface="Wingdings" panose="05000000000000000000" pitchFamily="2" charset="2"/>
              <a:buChar char="§"/>
            </a:pPr>
            <a:r>
              <a:rPr lang="en-US" sz="1800" dirty="0"/>
              <a:t>New valuation considered “new construction” which is not part of 2% cap of general fund revenue</a:t>
            </a:r>
          </a:p>
          <a:p>
            <a:pPr marL="800100" lvl="3" indent="-342900">
              <a:buFont typeface="Wingdings" panose="05000000000000000000" pitchFamily="2" charset="2"/>
              <a:buChar char="§"/>
            </a:pPr>
            <a:r>
              <a:rPr lang="en-US" dirty="0"/>
              <a:t>$50,000,000/1,000=$50,000 * $8.10 (CGFL)= </a:t>
            </a:r>
            <a:r>
              <a:rPr lang="en-US" b="1" dirty="0"/>
              <a:t>$405,000 in new revenue beyond cap </a:t>
            </a:r>
          </a:p>
          <a:p>
            <a:pPr marL="800100" lvl="3" indent="-342900">
              <a:buFont typeface="Wingdings" panose="05000000000000000000" pitchFamily="2" charset="2"/>
              <a:buChar char="§"/>
            </a:pPr>
            <a:r>
              <a:rPr lang="en-US" dirty="0"/>
              <a:t>Current General Fund Revenues $750,000 *1.02 = $765,000 + $405,000 = </a:t>
            </a:r>
            <a:r>
              <a:rPr lang="en-US" b="1" dirty="0"/>
              <a:t>$1,170,000 </a:t>
            </a:r>
            <a:r>
              <a:rPr lang="en-US" dirty="0"/>
              <a:t>(need to prove expenditures in budget for the revenues)</a:t>
            </a:r>
          </a:p>
          <a:p>
            <a:pPr marL="342900" lvl="3" indent="-342900">
              <a:buFont typeface="Wingdings" panose="05000000000000000000" pitchFamily="2" charset="2"/>
              <a:buChar char="§"/>
            </a:pPr>
            <a:r>
              <a:rPr lang="en-US" dirty="0"/>
              <a:t>Other contributions paid to City from developer to improve utilities and/or other community needs (what does your Capital Improvement Plan need)</a:t>
            </a:r>
          </a:p>
          <a:p>
            <a:pPr marL="342900" lvl="3" indent="-342900">
              <a:buFont typeface="Wingdings" panose="05000000000000000000" pitchFamily="2" charset="2"/>
              <a:buChar char="§"/>
            </a:pPr>
            <a:r>
              <a:rPr lang="en-US" dirty="0"/>
              <a:t>Water/Sewer Utility Revenues increase based on their usage and/or flat fee (want to consult your rate structure – may want classification rates if not already implemented)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75905A-0482-3ACC-2675-09A079E3F27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A01C0A-2BB6-49E7-91A3-DCB9F9F59583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3627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D20DD-09CD-ADC7-1AAC-63F5C3210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Financial benefit considerations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925057-13FE-4F4A-92CA-001437CB6B7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dirty="0"/>
              <a:t>Is the developer looking to receive an incentive from the City?</a:t>
            </a:r>
          </a:p>
          <a:p>
            <a:pPr marL="800100" lvl="1" indent="-342900">
              <a:buFont typeface="Wingdings" panose="05000000000000000000" pitchFamily="2" charset="2"/>
              <a:buChar char="v"/>
            </a:pPr>
            <a:r>
              <a:rPr lang="en-US" dirty="0"/>
              <a:t>TIF, Abatement, Infrastructure, Grant</a:t>
            </a:r>
          </a:p>
          <a:p>
            <a:pPr marL="342900" lvl="1" indent="-342900">
              <a:buFont typeface="Wingdings" panose="05000000000000000000" pitchFamily="2" charset="2"/>
              <a:buChar char="v"/>
            </a:pPr>
            <a:r>
              <a:rPr lang="en-US" dirty="0"/>
              <a:t>Is the developer looking for an up-front incentive, i.e. grant; or a structured incentive tied directly to their “improved” valuation?</a:t>
            </a:r>
          </a:p>
          <a:p>
            <a:pPr marL="342900" lvl="1" indent="-342900">
              <a:buFont typeface="Wingdings" panose="05000000000000000000" pitchFamily="2" charset="2"/>
              <a:buChar char="v"/>
            </a:pPr>
            <a:r>
              <a:rPr lang="en-US" dirty="0"/>
              <a:t>Would the “new construction” valuation without an incentive or with a lesser incentive be better for the City’s finances?</a:t>
            </a:r>
          </a:p>
          <a:p>
            <a:pPr marL="342900" lvl="1" indent="-342900">
              <a:buFont typeface="Wingdings" panose="05000000000000000000" pitchFamily="2" charset="2"/>
              <a:buChar char="v"/>
            </a:pPr>
            <a:r>
              <a:rPr lang="en-US" dirty="0"/>
              <a:t>Will there be one phase or multiple phases to their build out plan?</a:t>
            </a:r>
          </a:p>
          <a:p>
            <a:pPr marL="0" lvl="1">
              <a:buFont typeface="Wingdings" panose="05000000000000000000" pitchFamily="2" charset="2"/>
              <a:buChar char="v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2CE4C4-81D7-C730-585E-E22996834A7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A01C0A-2BB6-49E7-91A3-DCB9F9F59583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69425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C097A-775B-08E5-6C81-5BA1BCE9A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2908301"/>
            <a:ext cx="10122632" cy="1307592"/>
          </a:xfrm>
        </p:spPr>
        <p:txBody>
          <a:bodyPr/>
          <a:lstStyle/>
          <a:p>
            <a:pPr algn="ctr"/>
            <a:r>
              <a:rPr lang="en-US" dirty="0"/>
              <a:t>INCENTIVE OPTIONS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037C43-2A58-4D8F-4B88-9D5CBE7829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55142" y="485394"/>
            <a:ext cx="10085832" cy="3191256"/>
          </a:xfrm>
        </p:spPr>
        <p:txBody>
          <a:bodyPr/>
          <a:lstStyle/>
          <a:p>
            <a:pPr lvl="0" algn="ctr"/>
            <a:r>
              <a:rPr lang="en-US" sz="2400" b="1" noProof="0" dirty="0"/>
              <a:t>INFORMATION TO GATHER</a:t>
            </a:r>
          </a:p>
          <a:p>
            <a:pPr lvl="0"/>
            <a:r>
              <a:rPr lang="en-US" noProof="0" dirty="0"/>
              <a:t>Estimated valuation information from developer once project is complete – they should be consulting County Assessor for this.</a:t>
            </a:r>
          </a:p>
          <a:p>
            <a:pPr lvl="0"/>
            <a:r>
              <a:rPr lang="en-US" dirty="0"/>
              <a:t>Estimated timing of the valuation, remember valuation comes online once a year, on January 1</a:t>
            </a:r>
            <a:r>
              <a:rPr lang="en-US" baseline="30000" dirty="0"/>
              <a:t>st</a:t>
            </a:r>
            <a:endParaRPr lang="en-US" dirty="0"/>
          </a:p>
          <a:p>
            <a:pPr lvl="0"/>
            <a:r>
              <a:rPr lang="en-US" noProof="0" dirty="0"/>
              <a:t>Will the City’s current water and sewer utility handle the size of new development, if no, what improvements would be needed (consult with engineers on costs related to improvements)</a:t>
            </a:r>
          </a:p>
          <a:p>
            <a:endParaRPr lang="en-US" dirty="0"/>
          </a:p>
        </p:txBody>
      </p:sp>
      <p:graphicFrame>
        <p:nvGraphicFramePr>
          <p:cNvPr id="7" name="Content Placeholder 4" descr="Basic chevron process SmartArt graphic">
            <a:extLst>
              <a:ext uri="{FF2B5EF4-FFF2-40B4-BE49-F238E27FC236}">
                <a16:creationId xmlns:a16="http://schemas.microsoft.com/office/drawing/2014/main" id="{25034E95-5946-A554-4D38-9515B8B69D7E}"/>
              </a:ext>
            </a:extLst>
          </p:cNvPr>
          <p:cNvGraphicFramePr>
            <a:graphicFrameLocks noGrp="1"/>
          </p:cNvGraphicFramePr>
          <p:nvPr>
            <p:ph sz="half" idx="12"/>
            <p:extLst>
              <p:ext uri="{D42A27DB-BD31-4B8C-83A1-F6EECF244321}">
                <p14:modId xmlns:p14="http://schemas.microsoft.com/office/powerpoint/2010/main" val="1860300787"/>
              </p:ext>
            </p:extLst>
          </p:nvPr>
        </p:nvGraphicFramePr>
        <p:xfrm>
          <a:off x="219075" y="3949699"/>
          <a:ext cx="11401425" cy="23413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E23B6C-8A52-6407-0C43-F01FB97CFD9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 rot="16200000">
            <a:off x="11716512" y="6382510"/>
            <a:ext cx="566928" cy="384048"/>
          </a:xfrm>
        </p:spPr>
        <p:txBody>
          <a:bodyPr/>
          <a:lstStyle/>
          <a:p>
            <a:fld id="{09A01C0A-2BB6-49E7-91A3-DCB9F9F59583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2995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FB9C5-183A-3556-D047-215BDB00B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0392" y="0"/>
            <a:ext cx="10122632" cy="888460"/>
          </a:xfrm>
        </p:spPr>
        <p:txBody>
          <a:bodyPr/>
          <a:lstStyle/>
          <a:p>
            <a:pPr algn="ctr"/>
            <a:r>
              <a:rPr lang="en-US" dirty="0"/>
              <a:t>Incentive options</a:t>
            </a:r>
          </a:p>
        </p:txBody>
      </p:sp>
      <p:graphicFrame>
        <p:nvGraphicFramePr>
          <p:cNvPr id="6" name="Table 4">
            <a:extLst>
              <a:ext uri="{FF2B5EF4-FFF2-40B4-BE49-F238E27FC236}">
                <a16:creationId xmlns:a16="http://schemas.microsoft.com/office/drawing/2014/main" id="{2DE29ABF-2F75-58D0-2A5A-72FA8A4E0526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404338277"/>
              </p:ext>
            </p:extLst>
          </p:nvPr>
        </p:nvGraphicFramePr>
        <p:xfrm>
          <a:off x="850392" y="1089463"/>
          <a:ext cx="10121900" cy="53508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475">
                  <a:extLst>
                    <a:ext uri="{9D8B030D-6E8A-4147-A177-3AD203B41FA5}">
                      <a16:colId xmlns:a16="http://schemas.microsoft.com/office/drawing/2014/main" val="1689330750"/>
                    </a:ext>
                  </a:extLst>
                </a:gridCol>
                <a:gridCol w="2530475">
                  <a:extLst>
                    <a:ext uri="{9D8B030D-6E8A-4147-A177-3AD203B41FA5}">
                      <a16:colId xmlns:a16="http://schemas.microsoft.com/office/drawing/2014/main" val="2660631934"/>
                    </a:ext>
                  </a:extLst>
                </a:gridCol>
                <a:gridCol w="2530475">
                  <a:extLst>
                    <a:ext uri="{9D8B030D-6E8A-4147-A177-3AD203B41FA5}">
                      <a16:colId xmlns:a16="http://schemas.microsoft.com/office/drawing/2014/main" val="3909717689"/>
                    </a:ext>
                  </a:extLst>
                </a:gridCol>
                <a:gridCol w="2530475">
                  <a:extLst>
                    <a:ext uri="{9D8B030D-6E8A-4147-A177-3AD203B41FA5}">
                      <a16:colId xmlns:a16="http://schemas.microsoft.com/office/drawing/2014/main" val="1603189107"/>
                    </a:ext>
                  </a:extLst>
                </a:gridCol>
              </a:tblGrid>
              <a:tr h="870268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  <a:latin typeface="+mj-lt"/>
                        </a:rPr>
                        <a:t>TIF REBATE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  <a:latin typeface="+mj-lt"/>
                        </a:rPr>
                        <a:t>ABATEMENT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  <a:latin typeface="+mj-lt"/>
                        </a:rPr>
                        <a:t>BONDING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  <a:latin typeface="+mj-lt"/>
                        </a:rPr>
                        <a:t>GRANT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9928716"/>
                  </a:ext>
                </a:extLst>
              </a:tr>
              <a:tr h="870268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Based on increase in new valuation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Based on increase in new valuation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Issue General Obligation or Revenue debt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One time cash/land grant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60208656"/>
                  </a:ext>
                </a:extLst>
              </a:tr>
              <a:tr h="870268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Agree to rebate back a portion of new revenue generated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Abates part/all the valuation for a set number of years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General Obligation counts against debt capacity before debt capacity grows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Use cash on hand or borrow to grant money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34243071"/>
                  </a:ext>
                </a:extLst>
              </a:tr>
              <a:tr h="870268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There is a not to exceed number tied to rebate payments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Requires a minimum assessment agreement signed off by County Assessor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Revenue debt uses revenues that might not be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If you intend to reimburse you will borrow for grant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5808797"/>
                  </a:ext>
                </a:extLst>
              </a:tr>
              <a:tr h="870268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Must use annual appropriation language to protect City’s debt capacity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Abates valuation that leads to less debt capacity and tax levy ability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If you use a minimum assessment agreement, the bonds may be Taxable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Can use funds from multiple internal sources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0950325"/>
                  </a:ext>
                </a:extLst>
              </a:tr>
            </a:tbl>
          </a:graphicData>
        </a:graphic>
      </p:graphicFrame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0003034-4367-3A30-B08B-22F07E87A60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 rot="16200000">
            <a:off x="11716512" y="6382510"/>
            <a:ext cx="566928" cy="384048"/>
          </a:xfrm>
        </p:spPr>
        <p:txBody>
          <a:bodyPr/>
          <a:lstStyle/>
          <a:p>
            <a:fld id="{09A01C0A-2BB6-49E7-91A3-DCB9F9F59583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397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D1FE77-E37A-60A9-228A-795EC52D0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5FE1BB-A355-B3B0-B442-BDDA00ECB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0392" y="182880"/>
            <a:ext cx="10122632" cy="750570"/>
          </a:xfrm>
        </p:spPr>
        <p:txBody>
          <a:bodyPr/>
          <a:lstStyle/>
          <a:p>
            <a:r>
              <a:rPr lang="en-US" dirty="0"/>
              <a:t>What if???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0C3E6D-D9C1-F121-E670-CE3FC59666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0168" y="933451"/>
            <a:ext cx="10126362" cy="5648324"/>
          </a:xfrm>
        </p:spPr>
        <p:txBody>
          <a:bodyPr/>
          <a:lstStyle/>
          <a:p>
            <a:pPr marL="342900" lvl="1" indent="-342900">
              <a:buFont typeface="Wingdings" panose="05000000000000000000" pitchFamily="2" charset="2"/>
              <a:buChar char="§"/>
            </a:pPr>
            <a:r>
              <a:rPr lang="en-US" sz="1600" b="1" dirty="0"/>
              <a:t>What if the City offers a 50% TIF Rebate for 10 years to developer?</a:t>
            </a:r>
          </a:p>
          <a:p>
            <a:pPr marL="800100" lvl="2" indent="-342900">
              <a:buFont typeface="Wingdings" panose="05000000000000000000" pitchFamily="2" charset="2"/>
              <a:buChar char="§"/>
            </a:pPr>
            <a:r>
              <a:rPr lang="en-US" sz="1600" dirty="0"/>
              <a:t>Under current law, City would only recognize 50% of that new construction growth which lessens the new revenue in general fund outside of the 2% cap</a:t>
            </a:r>
          </a:p>
          <a:p>
            <a:pPr marL="342900" lvl="2" indent="-342900">
              <a:buFont typeface="Wingdings" panose="05000000000000000000" pitchFamily="2" charset="2"/>
              <a:buChar char="§"/>
            </a:pPr>
            <a:r>
              <a:rPr lang="en-US" sz="1600" b="1" dirty="0"/>
              <a:t>What if the City offers an Abatement to the developer?</a:t>
            </a:r>
          </a:p>
          <a:p>
            <a:pPr marL="800100" lvl="3" indent="-342900">
              <a:buFont typeface="Wingdings" panose="05000000000000000000" pitchFamily="2" charset="2"/>
              <a:buChar char="§"/>
            </a:pPr>
            <a:r>
              <a:rPr lang="en-US" sz="1600" dirty="0"/>
              <a:t>The City will recognize a lower valuation or no valuation, which effects debt capacity, debt service levy valuation and general fund revenues</a:t>
            </a:r>
          </a:p>
          <a:p>
            <a:pPr marL="342900" lvl="2" indent="-342900">
              <a:buFont typeface="Wingdings" panose="05000000000000000000" pitchFamily="2" charset="2"/>
              <a:buChar char="§"/>
            </a:pPr>
            <a:r>
              <a:rPr lang="en-US" sz="1600" b="1" dirty="0"/>
              <a:t>What if the City needs to borrow money for infrastructure improvements for the development?</a:t>
            </a:r>
          </a:p>
          <a:p>
            <a:pPr marL="800100" lvl="3" indent="-342900">
              <a:buFont typeface="Wingdings" panose="05000000000000000000" pitchFamily="2" charset="2"/>
              <a:buChar char="§"/>
            </a:pPr>
            <a:r>
              <a:rPr lang="en-US" sz="1600" dirty="0"/>
              <a:t>City needs to account </a:t>
            </a:r>
            <a:r>
              <a:rPr lang="en-US" sz="1600"/>
              <a:t>for making initial </a:t>
            </a:r>
            <a:r>
              <a:rPr lang="en-US" sz="1600" dirty="0"/>
              <a:t>interest payments until valuation or new utility revenues are available for repayment purposes.</a:t>
            </a:r>
          </a:p>
          <a:p>
            <a:pPr marL="800100" lvl="3" indent="-342900">
              <a:buFont typeface="Wingdings" panose="05000000000000000000" pitchFamily="2" charset="2"/>
              <a:buChar char="§"/>
            </a:pPr>
            <a:r>
              <a:rPr lang="en-US" sz="1600" dirty="0"/>
              <a:t>GO debt is limited to current debt capacity until the capacity grows with new valuation</a:t>
            </a:r>
          </a:p>
          <a:p>
            <a:pPr marL="800100" lvl="3" indent="-342900">
              <a:buFont typeface="Wingdings" panose="05000000000000000000" pitchFamily="2" charset="2"/>
              <a:buChar char="§"/>
            </a:pPr>
            <a:r>
              <a:rPr lang="en-US" sz="1600" dirty="0"/>
              <a:t>Will the new development create enough new utility revenue to pay the debt or will it effect residents</a:t>
            </a:r>
          </a:p>
          <a:p>
            <a:pPr marL="342900" lvl="2" indent="-342900">
              <a:buFont typeface="Wingdings" panose="05000000000000000000" pitchFamily="2" charset="2"/>
              <a:buChar char="§"/>
            </a:pPr>
            <a:r>
              <a:rPr lang="en-US" sz="1600" b="1" dirty="0"/>
              <a:t>What if the City offers a 0% rebate in year 1 and 50% in year 2-5?</a:t>
            </a:r>
          </a:p>
          <a:p>
            <a:pPr marL="800100" lvl="3" indent="-342900">
              <a:buFont typeface="Wingdings" panose="05000000000000000000" pitchFamily="2" charset="2"/>
              <a:buChar char="§"/>
            </a:pPr>
            <a:r>
              <a:rPr lang="en-US" sz="1600" dirty="0"/>
              <a:t>The City will realize the new revenue in the general fund in year 1 but also offer an incentive in year 2-5 to developer (might become a popular option in all new Commercial/Industrial TIF rebates)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881449-924E-BE44-AB85-88C418D5E3E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A01C0A-2BB6-49E7-91A3-DCB9F9F59583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98019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66A12F8-DD2F-AE73-677F-D5310D6D52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7196" y="2188196"/>
            <a:ext cx="5985159" cy="1594507"/>
          </a:xfrm>
        </p:spPr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791AF693-3675-52A5-9E8E-C071048A1A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07196" y="4078224"/>
            <a:ext cx="5444517" cy="173189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Maggie Burger, Speer Financial, Inc.</a:t>
            </a:r>
          </a:p>
          <a:p>
            <a:r>
              <a:rPr lang="en-US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mburger@speerfinancial.com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  <a:p>
            <a:r>
              <a:rPr lang="en-US" dirty="0">
                <a:solidFill>
                  <a:schemeClr val="bg1"/>
                </a:solidFill>
              </a:rPr>
              <a:t>Ph: 319.291.2077</a:t>
            </a:r>
          </a:p>
        </p:txBody>
      </p:sp>
    </p:spTree>
    <p:extLst>
      <p:ext uri="{BB962C8B-B14F-4D97-AF65-F5344CB8AC3E}">
        <p14:creationId xmlns:p14="http://schemas.microsoft.com/office/powerpoint/2010/main" val="1023783487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Office 2007 - 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9">
      <a:majorFont>
        <a:latin typeface="Arial Black"/>
        <a:ea typeface=""/>
        <a:cs typeface=""/>
      </a:majorFont>
      <a:minorFont>
        <a:latin typeface="Avenir Next LT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56051434_win32_KB_V3.potx" id="{43D84336-549C-4EAD-AE8D-BE1D65DE3314}" vid="{2C1BB0A5-2565-4EB8-A5F5-FF12201C548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9c6cd71-6613-4e5f-8f7b-0f5d8fc519cb" xsi:nil="true"/>
    <lcf76f155ced4ddcb4097134ff3c332f xmlns="0a6b2944-a2dd-4aaf-bd97-588de1a8a9ef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7086214B7912A48B6AE3D058B010595" ma:contentTypeVersion="13" ma:contentTypeDescription="Create a new document." ma:contentTypeScope="" ma:versionID="fb9d8bbdf334b5813e43f762cd933592">
  <xsd:schema xmlns:xsd="http://www.w3.org/2001/XMLSchema" xmlns:xs="http://www.w3.org/2001/XMLSchema" xmlns:p="http://schemas.microsoft.com/office/2006/metadata/properties" xmlns:ns2="0a6b2944-a2dd-4aaf-bd97-588de1a8a9ef" xmlns:ns3="39c6cd71-6613-4e5f-8f7b-0f5d8fc519cb" targetNamespace="http://schemas.microsoft.com/office/2006/metadata/properties" ma:root="true" ma:fieldsID="410cd04d67f3e0071daa85f1f7eec20f" ns2:_="" ns3:_="">
    <xsd:import namespace="0a6b2944-a2dd-4aaf-bd97-588de1a8a9ef"/>
    <xsd:import namespace="39c6cd71-6613-4e5f-8f7b-0f5d8fc519cb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2:MediaServiceDateTaken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6b2944-a2dd-4aaf-bd97-588de1a8a9ef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Image Tags" ma:readOnly="false" ma:fieldId="{5cf76f15-5ced-4ddc-b409-7134ff3c332f}" ma:taxonomyMulti="true" ma:sspId="4b44a150-c78f-45a1-ad37-cd620d57d69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c6cd71-6613-4e5f-8f7b-0f5d8fc519cb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04183b7e-1cb6-4496-afd9-450ea76450e8}" ma:internalName="TaxCatchAll" ma:showField="CatchAllData" ma:web="39c6cd71-6613-4e5f-8f7b-0f5d8fc519c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CD1C4F3-182B-4FFD-86F3-85933C0520B9}">
  <ds:schemaRefs>
    <ds:schemaRef ds:uri="http://purl.org/dc/elements/1.1/"/>
    <ds:schemaRef ds:uri="39c6cd71-6613-4e5f-8f7b-0f5d8fc519cb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0a6b2944-a2dd-4aaf-bd97-588de1a8a9ef"/>
    <ds:schemaRef ds:uri="http://purl.org/dc/terms/"/>
    <ds:schemaRef ds:uri="http://schemas.microsoft.com/office/2006/metadata/properties"/>
    <ds:schemaRef ds:uri="http://schemas.microsoft.com/office/infopath/2007/PartnerControl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4A0E3FE2-6B9B-4C9A-84D9-AD118750DE6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096835A-DC7F-406B-8E51-B20213580EA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a6b2944-a2dd-4aaf-bd97-588de1a8a9ef"/>
    <ds:schemaRef ds:uri="39c6cd71-6613-4e5f-8f7b-0f5d8fc519c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{65B5ADB6-15EE-4152-A0B0-C3DA0819A2CC}TFe33beb5d-e502-4448-a67e-cd378462b5dc44b6c264_win32-f98e54472961</Template>
  <TotalTime>128</TotalTime>
  <Words>751</Words>
  <Application>Microsoft Office PowerPoint</Application>
  <PresentationFormat>Widescreen</PresentationFormat>
  <Paragraphs>69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Arial Black</vt:lpstr>
      <vt:lpstr>Avenir Next LT Pro</vt:lpstr>
      <vt:lpstr>Avenir Next LT Pro Light</vt:lpstr>
      <vt:lpstr>Calibri</vt:lpstr>
      <vt:lpstr>Wingdings</vt:lpstr>
      <vt:lpstr>Custom</vt:lpstr>
      <vt:lpstr>DATA CENTER: COMMUNITY FINANCIAL Benefit considerations</vt:lpstr>
      <vt:lpstr>Financial pros </vt:lpstr>
      <vt:lpstr>Financial benefit considerations</vt:lpstr>
      <vt:lpstr>INCENTIVE OPTIONS</vt:lpstr>
      <vt:lpstr>Incentive options</vt:lpstr>
      <vt:lpstr>What if???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Maggie Burger</dc:creator>
  <cp:lastModifiedBy>Maggie Burger</cp:lastModifiedBy>
  <cp:revision>1</cp:revision>
  <dcterms:created xsi:type="dcterms:W3CDTF">2026-10-12T21:48:50Z</dcterms:created>
  <dcterms:modified xsi:type="dcterms:W3CDTF">2026-10-13T21:03:34Z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0x010100E7086214B7912A48B6AE3D058B010595</vt:lpwstr>
  </property>
</Properties>
</file>