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314" r:id="rId3"/>
    <p:sldId id="256" r:id="rId4"/>
    <p:sldId id="257" r:id="rId5"/>
    <p:sldId id="258" r:id="rId6"/>
    <p:sldId id="259" r:id="rId7"/>
    <p:sldId id="318" r:id="rId8"/>
    <p:sldId id="316" r:id="rId9"/>
    <p:sldId id="315" r:id="rId10"/>
    <p:sldId id="317" r:id="rId11"/>
    <p:sldId id="264" r:id="rId12"/>
    <p:sldId id="313" r:id="rId13"/>
    <p:sldId id="287" r:id="rId14"/>
    <p:sldId id="303" r:id="rId15"/>
    <p:sldId id="304" r:id="rId16"/>
    <p:sldId id="306" r:id="rId17"/>
    <p:sldId id="307" r:id="rId18"/>
    <p:sldId id="311" r:id="rId19"/>
    <p:sldId id="310" r:id="rId20"/>
    <p:sldId id="263" r:id="rId21"/>
    <p:sldId id="265" r:id="rId22"/>
    <p:sldId id="266" r:id="rId23"/>
    <p:sldId id="270" r:id="rId24"/>
    <p:sldId id="271" r:id="rId25"/>
    <p:sldId id="272" r:id="rId26"/>
    <p:sldId id="274" r:id="rId27"/>
    <p:sldId id="276" r:id="rId28"/>
    <p:sldId id="275" r:id="rId29"/>
    <p:sldId id="293" r:id="rId30"/>
    <p:sldId id="297" r:id="rId31"/>
    <p:sldId id="296" r:id="rId32"/>
    <p:sldId id="29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8" autoAdjust="0"/>
    <p:restoredTop sz="94660"/>
  </p:normalViewPr>
  <p:slideViewPr>
    <p:cSldViewPr snapToGrid="0">
      <p:cViewPr varScale="1">
        <p:scale>
          <a:sx n="105" d="100"/>
          <a:sy n="105" d="100"/>
        </p:scale>
        <p:origin x="5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F139-D5FB-28A4-8B55-849800B43A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C4601C-AB7D-A461-7055-0770A6B9AC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529872-D9C1-ECA9-3E4E-EBB486416113}"/>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5" name="Footer Placeholder 4">
            <a:extLst>
              <a:ext uri="{FF2B5EF4-FFF2-40B4-BE49-F238E27FC236}">
                <a16:creationId xmlns:a16="http://schemas.microsoft.com/office/drawing/2014/main" id="{8B7E381A-23E7-2377-9924-59D60271EA6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D5664A-811C-B237-D4A1-9F6602C63136}"/>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1083580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F38C2-C22E-7A9C-F8B5-CA6828EF77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90AAF7-9CDD-F808-D725-B55A04B5E9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930B5-E175-94C8-E98D-580FF296328D}"/>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5" name="Footer Placeholder 4">
            <a:extLst>
              <a:ext uri="{FF2B5EF4-FFF2-40B4-BE49-F238E27FC236}">
                <a16:creationId xmlns:a16="http://schemas.microsoft.com/office/drawing/2014/main" id="{C5E8FDAD-5AD2-0165-921A-65E41E3DD7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108329-B3DC-E773-C6D1-4796517CC0E3}"/>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1728588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4B0A8-2DB4-5893-766E-621AF88861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D1FC115-8592-5514-57D4-E018BC8EDF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1E7DF6-89C3-FFD1-EB68-A0A18DEC4A57}"/>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5" name="Footer Placeholder 4">
            <a:extLst>
              <a:ext uri="{FF2B5EF4-FFF2-40B4-BE49-F238E27FC236}">
                <a16:creationId xmlns:a16="http://schemas.microsoft.com/office/drawing/2014/main" id="{A46EBF71-C25D-E6F7-E263-4893F106535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B3D044-7C75-776E-8ECE-7FEB2067AEE5}"/>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3475305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F74C8-F2AE-CB34-E213-79AB62AE97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ABD228-67BB-2CD0-0020-4755CF0DC4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07382A-B7C4-7215-E686-527991726A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F3DADB-D948-7DC9-D816-35D4D9AFA9D6}"/>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6" name="Footer Placeholder 5">
            <a:extLst>
              <a:ext uri="{FF2B5EF4-FFF2-40B4-BE49-F238E27FC236}">
                <a16:creationId xmlns:a16="http://schemas.microsoft.com/office/drawing/2014/main" id="{B94160E8-54B7-374D-05B5-F450DE89BB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7133C4-CC0B-DEE8-BD96-8D41B1BCC7F5}"/>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906678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B6C6-7BEF-1675-9327-AC2205A9EA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57DDF4-DE56-301E-38A1-5275D5CC06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4E3A3E-C796-4DE9-3BE4-D2B5C2F2B7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DE4F73-316E-8109-1811-B89D87A2BA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884A52-7B26-BDAE-9A49-9532EE0C73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154682-E420-BE9B-D180-20D8F88AB92B}"/>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8" name="Footer Placeholder 7">
            <a:extLst>
              <a:ext uri="{FF2B5EF4-FFF2-40B4-BE49-F238E27FC236}">
                <a16:creationId xmlns:a16="http://schemas.microsoft.com/office/drawing/2014/main" id="{BBC70AAE-E511-BE64-AE93-586190AD13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6F940B1-9780-0210-B8B0-A87547BF2B3E}"/>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2402152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A029C-505A-5E3E-AC65-4719615C08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CEF032-E636-32C9-9849-BB7F411230E1}"/>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4" name="Footer Placeholder 3">
            <a:extLst>
              <a:ext uri="{FF2B5EF4-FFF2-40B4-BE49-F238E27FC236}">
                <a16:creationId xmlns:a16="http://schemas.microsoft.com/office/drawing/2014/main" id="{BC1A6271-52F8-7C58-1C12-7F30DC57E82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75F9E24-F4E7-E73B-4292-25A64BD02AB4}"/>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585052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9D9C74-9A15-D7E6-69D5-2E55EBA0DEFE}"/>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3" name="Footer Placeholder 2">
            <a:extLst>
              <a:ext uri="{FF2B5EF4-FFF2-40B4-BE49-F238E27FC236}">
                <a16:creationId xmlns:a16="http://schemas.microsoft.com/office/drawing/2014/main" id="{693F1986-59A8-BCCB-DE6C-EF8E9B2A149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BFB28CA-8219-BE73-4686-4FCB532F0860}"/>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93851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1E370-D038-904B-4F28-032C77871B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230D76-0B81-1928-AF71-68ABD26387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D6EB10-AB61-BEF2-5073-70555404A4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1529F0-D5AD-B37A-A533-98A7623B463A}"/>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6" name="Footer Placeholder 5">
            <a:extLst>
              <a:ext uri="{FF2B5EF4-FFF2-40B4-BE49-F238E27FC236}">
                <a16:creationId xmlns:a16="http://schemas.microsoft.com/office/drawing/2014/main" id="{BB90C5C1-39BD-1950-3A74-0A30D4E666C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F833B15-974C-3C00-6D95-7F691AF373BB}"/>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149254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EA068-0F3E-30A4-9CEB-872DE8C114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3F0F25-583A-E0D1-B638-95826E8557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0B89C32-0AB3-0203-E77A-416A340E6F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2A86A1-CC20-5E12-4428-95F8B4524237}"/>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6" name="Footer Placeholder 5">
            <a:extLst>
              <a:ext uri="{FF2B5EF4-FFF2-40B4-BE49-F238E27FC236}">
                <a16:creationId xmlns:a16="http://schemas.microsoft.com/office/drawing/2014/main" id="{0A49E8D9-E342-8CB2-C508-951BBFDE160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605140-1164-DE71-B6C7-4558DED6952D}"/>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435925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A223-3C56-4451-4D35-E6C2964DCA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DA1ECD-F685-3C06-12BB-6FBCD11BDC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9BE4DB-2289-0156-6DB5-5A600A7BF3BB}"/>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5" name="Footer Placeholder 4">
            <a:extLst>
              <a:ext uri="{FF2B5EF4-FFF2-40B4-BE49-F238E27FC236}">
                <a16:creationId xmlns:a16="http://schemas.microsoft.com/office/drawing/2014/main" id="{B4CC2A90-9A55-A441-8626-E2EC979E7C5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779007-AD0D-372A-7812-EDBD6BC39C6C}"/>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1888013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C926AE-9054-5032-CB99-AAAE0F4D8D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95B442-668E-C226-321D-9C7C8813F1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53D583-3578-9A2C-F151-97E7902C5C95}"/>
              </a:ext>
            </a:extLst>
          </p:cNvPr>
          <p:cNvSpPr>
            <a:spLocks noGrp="1"/>
          </p:cNvSpPr>
          <p:nvPr>
            <p:ph type="dt" sz="half" idx="10"/>
          </p:nvPr>
        </p:nvSpPr>
        <p:spPr/>
        <p:txBody>
          <a:bodyPr/>
          <a:lstStyle/>
          <a:p>
            <a:fld id="{A1599EB8-6603-4369-8D30-BDBC3FE33DE8}" type="datetimeFigureOut">
              <a:rPr lang="en-US" smtClean="0"/>
              <a:t>10/13/2026</a:t>
            </a:fld>
            <a:endParaRPr lang="en-US" dirty="0"/>
          </a:p>
        </p:txBody>
      </p:sp>
      <p:sp>
        <p:nvSpPr>
          <p:cNvPr id="5" name="Footer Placeholder 4">
            <a:extLst>
              <a:ext uri="{FF2B5EF4-FFF2-40B4-BE49-F238E27FC236}">
                <a16:creationId xmlns:a16="http://schemas.microsoft.com/office/drawing/2014/main" id="{DFF53EC0-8356-83FF-AF15-AFEB6CA025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AD439E-EBC2-36BA-8EC3-E7EAAE96F73F}"/>
              </a:ext>
            </a:extLst>
          </p:cNvPr>
          <p:cNvSpPr>
            <a:spLocks noGrp="1"/>
          </p:cNvSpPr>
          <p:nvPr>
            <p:ph type="sldNum" sz="quarter" idx="12"/>
          </p:nvPr>
        </p:nvSpPr>
        <p:spPr/>
        <p:txBody>
          <a:bodyPr/>
          <a:lstStyle/>
          <a:p>
            <a:fld id="{1C8D479C-9B82-4CD1-85F8-86B4AFE13925}" type="slidenum">
              <a:rPr lang="en-US" smtClean="0"/>
              <a:t>‹#›</a:t>
            </a:fld>
            <a:endParaRPr lang="en-US" dirty="0"/>
          </a:p>
        </p:txBody>
      </p:sp>
    </p:spTree>
    <p:extLst>
      <p:ext uri="{BB962C8B-B14F-4D97-AF65-F5344CB8AC3E}">
        <p14:creationId xmlns:p14="http://schemas.microsoft.com/office/powerpoint/2010/main" val="2155294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062AE-130B-EA2B-EB07-41DA432A83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2E2F47-B037-238B-A075-A4DB8E174A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0D305-12DD-BC05-068B-ADAA329BF1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599EB8-6603-4369-8D30-BDBC3FE33DE8}" type="datetimeFigureOut">
              <a:rPr lang="en-US" smtClean="0"/>
              <a:t>10/13/2026</a:t>
            </a:fld>
            <a:endParaRPr lang="en-US" dirty="0"/>
          </a:p>
        </p:txBody>
      </p:sp>
      <p:sp>
        <p:nvSpPr>
          <p:cNvPr id="5" name="Footer Placeholder 4">
            <a:extLst>
              <a:ext uri="{FF2B5EF4-FFF2-40B4-BE49-F238E27FC236}">
                <a16:creationId xmlns:a16="http://schemas.microsoft.com/office/drawing/2014/main" id="{94446E63-6561-17D2-01C4-CF5B9667FE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0637B88-D220-C3D8-4A5B-2851E1AECB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8D479C-9B82-4CD1-85F8-86B4AFE13925}" type="slidenum">
              <a:rPr lang="en-US" smtClean="0"/>
              <a:t>‹#›</a:t>
            </a:fld>
            <a:endParaRPr lang="en-US" dirty="0"/>
          </a:p>
        </p:txBody>
      </p:sp>
    </p:spTree>
    <p:extLst>
      <p:ext uri="{BB962C8B-B14F-4D97-AF65-F5344CB8AC3E}">
        <p14:creationId xmlns:p14="http://schemas.microsoft.com/office/powerpoint/2010/main" val="3663108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8CDF3-562A-02A9-8819-F4CDEC08F1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1AD5AD-294E-C229-7954-B76C56812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F07B34A-46C1-8FFF-ECF8-86323B602347}"/>
              </a:ext>
            </a:extLst>
          </p:cNvPr>
          <p:cNvSpPr txBox="1"/>
          <p:nvPr/>
        </p:nvSpPr>
        <p:spPr>
          <a:xfrm>
            <a:off x="474688" y="4749701"/>
            <a:ext cx="11242623" cy="1785104"/>
          </a:xfrm>
          <a:prstGeom prst="rect">
            <a:avLst/>
          </a:prstGeom>
          <a:noFill/>
        </p:spPr>
        <p:txBody>
          <a:bodyPr wrap="square" rtlCol="0">
            <a:spAutoFit/>
          </a:bodyPr>
          <a:lstStyle/>
          <a:p>
            <a:pPr algn="ctr"/>
            <a:r>
              <a:rPr lang="en-US" sz="4800" b="1" i="1" dirty="0">
                <a:solidFill>
                  <a:schemeClr val="accent1">
                    <a:lumMod val="75000"/>
                  </a:schemeClr>
                </a:solidFill>
              </a:rPr>
              <a:t>Data Centers and Community Growth</a:t>
            </a:r>
          </a:p>
          <a:p>
            <a:pPr algn="ctr"/>
            <a:endParaRPr lang="en-US" sz="1400" b="1" i="1" dirty="0">
              <a:solidFill>
                <a:schemeClr val="accent1">
                  <a:lumMod val="75000"/>
                </a:schemeClr>
              </a:solidFill>
            </a:endParaRPr>
          </a:p>
          <a:p>
            <a:pPr algn="ctr"/>
            <a:r>
              <a:rPr lang="en-US" sz="4800" b="1" i="1" dirty="0">
                <a:solidFill>
                  <a:schemeClr val="accent1">
                    <a:lumMod val="75000"/>
                  </a:schemeClr>
                </a:solidFill>
              </a:rPr>
              <a:t>The Altoona, Iowa Experience</a:t>
            </a:r>
          </a:p>
        </p:txBody>
      </p:sp>
      <p:pic>
        <p:nvPicPr>
          <p:cNvPr id="6" name="Picture 5" descr="A sunset over a city&#10;&#10;Description automatically generated">
            <a:extLst>
              <a:ext uri="{FF2B5EF4-FFF2-40B4-BE49-F238E27FC236}">
                <a16:creationId xmlns:a16="http://schemas.microsoft.com/office/drawing/2014/main" id="{EB89CF83-0590-54C2-6E85-B18EB59B0A9F}"/>
              </a:ext>
            </a:extLst>
          </p:cNvPr>
          <p:cNvPicPr>
            <a:picLocks noChangeAspect="1"/>
          </p:cNvPicPr>
          <p:nvPr/>
        </p:nvPicPr>
        <p:blipFill rotWithShape="1">
          <a:blip r:embed="rId3" cstate="print">
            <a:alphaModFix amt="94000"/>
            <a:extLst>
              <a:ext uri="{28A0092B-C50C-407E-A947-70E740481C1C}">
                <a14:useLocalDpi xmlns:a14="http://schemas.microsoft.com/office/drawing/2010/main"/>
              </a:ext>
            </a:extLst>
          </a:blip>
          <a:srcRect b="-34353"/>
          <a:stretch/>
        </p:blipFill>
        <p:spPr>
          <a:xfrm>
            <a:off x="-1" y="-89450"/>
            <a:ext cx="12191999" cy="6233076"/>
          </a:xfrm>
          <a:prstGeom prst="rect">
            <a:avLst/>
          </a:prstGeom>
        </p:spPr>
      </p:pic>
    </p:spTree>
    <p:extLst>
      <p:ext uri="{BB962C8B-B14F-4D97-AF65-F5344CB8AC3E}">
        <p14:creationId xmlns:p14="http://schemas.microsoft.com/office/powerpoint/2010/main" val="186767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38F8F-F212-3E09-FB62-764BF0474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75B467-C88C-188D-07F1-801A770FC159}"/>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49201222-66FF-BB52-437A-3A01E352A1BF}"/>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8E3E641B-48E0-FF1F-41A4-F51DDFB5D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3F4717D7-3500-E93B-4A8A-46E5A2225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953" y="151179"/>
            <a:ext cx="9792324" cy="6528216"/>
          </a:xfrm>
          <a:prstGeom prst="rect">
            <a:avLst/>
          </a:prstGeom>
        </p:spPr>
      </p:pic>
      <p:sp>
        <p:nvSpPr>
          <p:cNvPr id="8" name="Arrow: Left 7">
            <a:extLst>
              <a:ext uri="{FF2B5EF4-FFF2-40B4-BE49-F238E27FC236}">
                <a16:creationId xmlns:a16="http://schemas.microsoft.com/office/drawing/2014/main" id="{F1C4830C-9B53-3762-50D5-4A46F1473436}"/>
              </a:ext>
            </a:extLst>
          </p:cNvPr>
          <p:cNvSpPr/>
          <p:nvPr/>
        </p:nvSpPr>
        <p:spPr>
          <a:xfrm rot="21141941">
            <a:off x="6992596" y="2922257"/>
            <a:ext cx="2002530" cy="275610"/>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1153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2EE78-18F6-BF3B-3B4C-5232486FBE6F}"/>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4D30A2E4-7915-29DA-2647-19DA2BB4191D}"/>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F840898C-FF88-4490-C6E0-BDBAE95449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15BE5EA-5031-6BAF-8BCE-19AF3A81E902}"/>
              </a:ext>
            </a:extLst>
          </p:cNvPr>
          <p:cNvSpPr txBox="1"/>
          <p:nvPr/>
        </p:nvSpPr>
        <p:spPr>
          <a:xfrm>
            <a:off x="242455" y="151179"/>
            <a:ext cx="11707090" cy="6555641"/>
          </a:xfrm>
          <a:prstGeom prst="rect">
            <a:avLst/>
          </a:prstGeom>
          <a:noFill/>
        </p:spPr>
        <p:txBody>
          <a:bodyPr wrap="square" rtlCol="0">
            <a:spAutoFit/>
          </a:bodyPr>
          <a:lstStyle/>
          <a:p>
            <a:r>
              <a:rPr lang="en-US" sz="3200" b="1" dirty="0"/>
              <a:t>Altoona at a glance…</a:t>
            </a:r>
          </a:p>
          <a:p>
            <a:endParaRPr lang="en-US" sz="2400" b="1" dirty="0"/>
          </a:p>
          <a:p>
            <a:r>
              <a:rPr lang="en-US" sz="2800" b="1" dirty="0"/>
              <a:t>A Growing Community</a:t>
            </a:r>
            <a:endParaRPr lang="en-US" sz="2800" dirty="0"/>
          </a:p>
          <a:p>
            <a:pPr marL="342900" lvl="0" indent="-342900">
              <a:buFontTx/>
              <a:buChar char="-"/>
            </a:pPr>
            <a:r>
              <a:rPr lang="en-US" sz="2800" dirty="0"/>
              <a:t>Fast-growing suburb on the northeast side Des Moines</a:t>
            </a:r>
          </a:p>
          <a:p>
            <a:pPr marL="342900" lvl="0" indent="-342900">
              <a:buFontTx/>
              <a:buChar char="-"/>
            </a:pPr>
            <a:r>
              <a:rPr lang="en-US" sz="2800" dirty="0"/>
              <a:t>Recently completed a Special Census – 22,436 residents</a:t>
            </a:r>
          </a:p>
          <a:p>
            <a:pPr marL="800100" lvl="1" indent="-342900">
              <a:buFontTx/>
              <a:buChar char="-"/>
            </a:pPr>
            <a:r>
              <a:rPr lang="en-US" sz="2800" dirty="0"/>
              <a:t>14% growth since 2020 ~ 19,567</a:t>
            </a:r>
          </a:p>
          <a:p>
            <a:pPr marL="800100" lvl="1" indent="-342900">
              <a:buFontTx/>
              <a:buChar char="-"/>
            </a:pPr>
            <a:r>
              <a:rPr lang="en-US" sz="2800" dirty="0"/>
              <a:t>54% growth since 2010 ~ 14,541</a:t>
            </a:r>
          </a:p>
          <a:p>
            <a:pPr marL="800100" lvl="1" indent="-342900">
              <a:buFontTx/>
              <a:buChar char="-"/>
            </a:pPr>
            <a:endParaRPr lang="en-US" sz="2800" dirty="0"/>
          </a:p>
          <a:p>
            <a:pPr marL="342900" indent="-342900">
              <a:buFontTx/>
              <a:buChar char="-"/>
            </a:pPr>
            <a:r>
              <a:rPr lang="en-US" sz="2800" dirty="0"/>
              <a:t>Altoona has expanded its land area 73% since 2000, now totaling 16.2 square miles.</a:t>
            </a:r>
          </a:p>
          <a:p>
            <a:pPr marL="342900" indent="-342900">
              <a:buFontTx/>
              <a:buChar char="-"/>
            </a:pPr>
            <a:endParaRPr lang="en-US" sz="2800" dirty="0"/>
          </a:p>
          <a:p>
            <a:pPr marL="342900" lvl="0" indent="-342900">
              <a:buFontTx/>
              <a:buChar char="-"/>
            </a:pPr>
            <a:r>
              <a:rPr lang="en-US" sz="2800" dirty="0"/>
              <a:t>Home to Adventureland Resort, Prairie Meadows Hotel, Racetrack &amp; Casino, Bass Pro Shops, and the Outlets of Des Moines.</a:t>
            </a:r>
          </a:p>
          <a:p>
            <a:pPr marL="342900" lvl="0" indent="-342900">
              <a:buFontTx/>
              <a:buChar char="-"/>
            </a:pPr>
            <a:r>
              <a:rPr lang="en-US" sz="2800" dirty="0"/>
              <a:t>Attract over 4 million visitors each year.</a:t>
            </a:r>
          </a:p>
          <a:p>
            <a:pPr marL="342900" lvl="0" indent="-342900">
              <a:buFontTx/>
              <a:buChar char="-"/>
            </a:pPr>
            <a:r>
              <a:rPr lang="en-US" sz="2800" dirty="0"/>
              <a:t>Generated over $715 million in retail sales last year.</a:t>
            </a:r>
          </a:p>
        </p:txBody>
      </p:sp>
    </p:spTree>
    <p:extLst>
      <p:ext uri="{BB962C8B-B14F-4D97-AF65-F5344CB8AC3E}">
        <p14:creationId xmlns:p14="http://schemas.microsoft.com/office/powerpoint/2010/main" val="162080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D6A56D-455D-98D1-5620-B27148AF1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EBDF6C6-B493-DCCA-AF00-1807E7D8FAC9}"/>
              </a:ext>
            </a:extLst>
          </p:cNvPr>
          <p:cNvSpPr txBox="1"/>
          <p:nvPr/>
        </p:nvSpPr>
        <p:spPr>
          <a:xfrm>
            <a:off x="275038" y="443567"/>
            <a:ext cx="10903527" cy="5970865"/>
          </a:xfrm>
          <a:prstGeom prst="rect">
            <a:avLst/>
          </a:prstGeom>
          <a:noFill/>
        </p:spPr>
        <p:txBody>
          <a:bodyPr wrap="square" rtlCol="0">
            <a:spAutoFit/>
          </a:bodyPr>
          <a:lstStyle/>
          <a:p>
            <a:r>
              <a:rPr lang="en-US" sz="3200" b="1" dirty="0"/>
              <a:t>Des Moines is the #9 data center hub in the U.S.</a:t>
            </a:r>
            <a:endParaRPr lang="en-US" sz="3200" dirty="0"/>
          </a:p>
          <a:p>
            <a:pPr lvl="0"/>
            <a:endParaRPr lang="en-US" sz="1400" dirty="0"/>
          </a:p>
          <a:p>
            <a:pPr lvl="0"/>
            <a:r>
              <a:rPr lang="en-US" sz="2800" dirty="0"/>
              <a:t>Reasons – low-cost and reliable power, land, fiber, water, etc.</a:t>
            </a:r>
          </a:p>
          <a:p>
            <a:pPr lvl="0"/>
            <a:endParaRPr lang="en-US" sz="1400" dirty="0"/>
          </a:p>
          <a:p>
            <a:pPr lvl="0"/>
            <a:r>
              <a:rPr lang="en-US" sz="2800" dirty="0"/>
              <a:t>Major technology investments from:</a:t>
            </a:r>
          </a:p>
          <a:p>
            <a:pPr lvl="1"/>
            <a:r>
              <a:rPr lang="en-US" sz="2800" dirty="0"/>
              <a:t>- Meta</a:t>
            </a:r>
          </a:p>
          <a:p>
            <a:pPr lvl="1"/>
            <a:r>
              <a:rPr lang="en-US" sz="2800" dirty="0"/>
              <a:t>- Microsoft</a:t>
            </a:r>
          </a:p>
          <a:p>
            <a:pPr lvl="1"/>
            <a:r>
              <a:rPr lang="en-US" sz="2800" dirty="0"/>
              <a:t>- Apple</a:t>
            </a:r>
          </a:p>
          <a:p>
            <a:pPr lvl="1"/>
            <a:r>
              <a:rPr lang="en-US" sz="2800" dirty="0"/>
              <a:t>- Other smaller data centers</a:t>
            </a:r>
          </a:p>
          <a:p>
            <a:endParaRPr lang="en-US" sz="1400" dirty="0"/>
          </a:p>
          <a:p>
            <a:r>
              <a:rPr lang="en-US" sz="2800" dirty="0"/>
              <a:t>Altoona is home to:</a:t>
            </a:r>
          </a:p>
          <a:p>
            <a:r>
              <a:rPr lang="en-US" sz="2800" dirty="0"/>
              <a:t>	- </a:t>
            </a:r>
            <a:r>
              <a:rPr lang="en-US" sz="2800" dirty="0" err="1"/>
              <a:t>Lightedge</a:t>
            </a:r>
            <a:r>
              <a:rPr lang="en-US" sz="2800" dirty="0"/>
              <a:t> Solutions</a:t>
            </a:r>
          </a:p>
          <a:p>
            <a:r>
              <a:rPr lang="en-US" sz="2800" dirty="0"/>
              <a:t>	- Meta – their world’s largest operational data center (5.5M SF)</a:t>
            </a:r>
          </a:p>
          <a:p>
            <a:r>
              <a:rPr lang="en-US" sz="2800" dirty="0"/>
              <a:t> 	- Cologix – purchased 80 acres</a:t>
            </a:r>
          </a:p>
          <a:p>
            <a:r>
              <a:rPr lang="en-US" sz="2800" dirty="0"/>
              <a:t>	- Tract – purchased 450 acres</a:t>
            </a:r>
          </a:p>
        </p:txBody>
      </p:sp>
    </p:spTree>
    <p:extLst>
      <p:ext uri="{BB962C8B-B14F-4D97-AF65-F5344CB8AC3E}">
        <p14:creationId xmlns:p14="http://schemas.microsoft.com/office/powerpoint/2010/main" val="536083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7BBC-4C08-7206-0C56-B34369AE53F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B8A27AD-DC4D-E877-77DF-F91EDD8369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B104A36-6BA0-95AF-861D-A4A6E33737C5}"/>
              </a:ext>
            </a:extLst>
          </p:cNvPr>
          <p:cNvSpPr txBox="1"/>
          <p:nvPr/>
        </p:nvSpPr>
        <p:spPr>
          <a:xfrm>
            <a:off x="274320" y="612844"/>
            <a:ext cx="11626735" cy="5632311"/>
          </a:xfrm>
          <a:prstGeom prst="rect">
            <a:avLst/>
          </a:prstGeom>
          <a:noFill/>
        </p:spPr>
        <p:txBody>
          <a:bodyPr wrap="square" rtlCol="0">
            <a:spAutoFit/>
          </a:bodyPr>
          <a:lstStyle/>
          <a:p>
            <a:r>
              <a:rPr lang="en-US" sz="3200" b="1" dirty="0"/>
              <a:t>Why Data Centers Matter…</a:t>
            </a:r>
          </a:p>
          <a:p>
            <a:endParaRPr lang="en-US" sz="2000" dirty="0"/>
          </a:p>
          <a:p>
            <a:r>
              <a:rPr lang="en-US" sz="2800" b="1" dirty="0"/>
              <a:t>Digital infrastructure powers modern life</a:t>
            </a:r>
            <a:endParaRPr lang="en-US" sz="2800" dirty="0"/>
          </a:p>
          <a:p>
            <a:endParaRPr lang="en-US" sz="2800" dirty="0"/>
          </a:p>
          <a:p>
            <a:r>
              <a:rPr lang="en-US" sz="2800" dirty="0"/>
              <a:t>Data Centers house our economy and the way we live – emails, social media, Internet searches, banking, medical records, streaming services… </a:t>
            </a:r>
          </a:p>
          <a:p>
            <a:r>
              <a:rPr lang="en-US" sz="2800" dirty="0"/>
              <a:t>	almost everything runs thru a data center. </a:t>
            </a:r>
          </a:p>
          <a:p>
            <a:endParaRPr lang="en-US" sz="2800" dirty="0"/>
          </a:p>
          <a:p>
            <a:r>
              <a:rPr lang="en-US" sz="2800" dirty="0"/>
              <a:t>In 2026, the average U.S. household has </a:t>
            </a:r>
            <a:r>
              <a:rPr lang="en-US" sz="2800" b="1" i="1" u="sng" dirty="0"/>
              <a:t>20-25 </a:t>
            </a:r>
            <a:r>
              <a:rPr lang="en-US" sz="2800" i="1" u="sng" dirty="0"/>
              <a:t>Internet connected devices</a:t>
            </a:r>
            <a:r>
              <a:rPr lang="en-US" sz="2800" dirty="0"/>
              <a:t>:</a:t>
            </a:r>
          </a:p>
          <a:p>
            <a:endParaRPr lang="en-US" sz="2800" dirty="0"/>
          </a:p>
          <a:p>
            <a:pPr lvl="0"/>
            <a:r>
              <a:rPr lang="en-US" sz="2800" dirty="0"/>
              <a:t>Smartphones, Smart TVs, tablets, laptops, smart watches, security systems, smart appliances, gaming systems, streaming devices, thermostats, lights, smart plugs, wi-fi extenders, etc.</a:t>
            </a:r>
          </a:p>
        </p:txBody>
      </p:sp>
    </p:spTree>
    <p:extLst>
      <p:ext uri="{BB962C8B-B14F-4D97-AF65-F5344CB8AC3E}">
        <p14:creationId xmlns:p14="http://schemas.microsoft.com/office/powerpoint/2010/main" val="1805949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14767-7E6F-0BC6-DB4A-D37E49E400E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245DB79-9716-B6FB-982B-D0F076A438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9BA7A3E-E9A2-CDF2-6F90-EE9D408E4C0B}"/>
              </a:ext>
            </a:extLst>
          </p:cNvPr>
          <p:cNvSpPr txBox="1"/>
          <p:nvPr/>
        </p:nvSpPr>
        <p:spPr>
          <a:xfrm>
            <a:off x="358084" y="862596"/>
            <a:ext cx="11763022" cy="3600986"/>
          </a:xfrm>
          <a:prstGeom prst="rect">
            <a:avLst/>
          </a:prstGeom>
          <a:noFill/>
        </p:spPr>
        <p:txBody>
          <a:bodyPr wrap="square" rtlCol="0">
            <a:spAutoFit/>
          </a:bodyPr>
          <a:lstStyle/>
          <a:p>
            <a:r>
              <a:rPr lang="en-US" sz="3200" b="1" dirty="0"/>
              <a:t>Altoona's Data Center Journey</a:t>
            </a:r>
            <a:endParaRPr lang="en-US" sz="3200" dirty="0"/>
          </a:p>
          <a:p>
            <a:endParaRPr lang="en-US" sz="2800" b="1" dirty="0"/>
          </a:p>
          <a:p>
            <a:endParaRPr lang="en-US" sz="2800" b="1" dirty="0"/>
          </a:p>
          <a:p>
            <a:r>
              <a:rPr lang="en-US" sz="2800" b="1" dirty="0"/>
              <a:t>2005	</a:t>
            </a:r>
            <a:r>
              <a:rPr lang="en-US" sz="2800" dirty="0"/>
              <a:t>- </a:t>
            </a:r>
            <a:r>
              <a:rPr lang="en-US" sz="2800" dirty="0" err="1"/>
              <a:t>Lightedge</a:t>
            </a:r>
            <a:r>
              <a:rPr lang="en-US" sz="2800" dirty="0"/>
              <a:t> Solutions establishes operations, expanded in 2017</a:t>
            </a:r>
          </a:p>
          <a:p>
            <a:endParaRPr lang="en-US" sz="2800" b="1" dirty="0"/>
          </a:p>
          <a:p>
            <a:r>
              <a:rPr lang="en-US" sz="2800" b="1" dirty="0"/>
              <a:t>2012	</a:t>
            </a:r>
            <a:r>
              <a:rPr lang="en-US" sz="2800" dirty="0"/>
              <a:t>- Meta selects Altoona for major investment</a:t>
            </a:r>
          </a:p>
          <a:p>
            <a:endParaRPr lang="en-US" sz="2800" b="1" dirty="0"/>
          </a:p>
          <a:p>
            <a:r>
              <a:rPr lang="en-US" sz="2800" b="1" dirty="0"/>
              <a:t>Today </a:t>
            </a:r>
            <a:r>
              <a:rPr lang="en-US" sz="2800" dirty="0"/>
              <a:t>- Data centers are a normalized part of the community landscape. </a:t>
            </a:r>
            <a:endParaRPr lang="en-US" sz="2800" b="1" dirty="0"/>
          </a:p>
        </p:txBody>
      </p:sp>
    </p:spTree>
    <p:extLst>
      <p:ext uri="{BB962C8B-B14F-4D97-AF65-F5344CB8AC3E}">
        <p14:creationId xmlns:p14="http://schemas.microsoft.com/office/powerpoint/2010/main" val="2706296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305CB-1F6E-F041-212A-B18F05ABB16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E483B53-45A1-77DA-A40A-226ECD4EA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40AAC87-E111-1BAB-94C9-45F262947EC7}"/>
              </a:ext>
            </a:extLst>
          </p:cNvPr>
          <p:cNvSpPr txBox="1"/>
          <p:nvPr/>
        </p:nvSpPr>
        <p:spPr>
          <a:xfrm>
            <a:off x="374350" y="778946"/>
            <a:ext cx="10626436" cy="4308872"/>
          </a:xfrm>
          <a:prstGeom prst="rect">
            <a:avLst/>
          </a:prstGeom>
          <a:noFill/>
        </p:spPr>
        <p:txBody>
          <a:bodyPr wrap="square" rtlCol="0">
            <a:spAutoFit/>
          </a:bodyPr>
          <a:lstStyle/>
          <a:p>
            <a:r>
              <a:rPr lang="en-US" sz="3200" b="1" dirty="0" err="1"/>
              <a:t>Lightedge</a:t>
            </a:r>
            <a:r>
              <a:rPr lang="en-US" sz="3200" b="1" dirty="0"/>
              <a:t> Solutions – colocation data center</a:t>
            </a:r>
          </a:p>
          <a:p>
            <a:endParaRPr lang="en-US" dirty="0"/>
          </a:p>
          <a:p>
            <a:r>
              <a:rPr lang="en-US" sz="2800" dirty="0"/>
              <a:t>Key Facts:</a:t>
            </a:r>
          </a:p>
          <a:p>
            <a:r>
              <a:rPr lang="en-US" sz="2800" dirty="0"/>
              <a:t>	- opened in 2005 </a:t>
            </a:r>
          </a:p>
          <a:p>
            <a:r>
              <a:rPr lang="en-US" sz="2800" dirty="0"/>
              <a:t>	- added a second building in 2017</a:t>
            </a:r>
          </a:p>
          <a:p>
            <a:r>
              <a:rPr lang="en-US" sz="2800" dirty="0"/>
              <a:t>	- total of 73,000 SF in two buildings</a:t>
            </a:r>
          </a:p>
          <a:p>
            <a:r>
              <a:rPr lang="en-US" sz="2800" dirty="0"/>
              <a:t>	- not one of our top 50 water users, use more for irrigation than 		inside their buildings.</a:t>
            </a:r>
          </a:p>
          <a:p>
            <a:r>
              <a:rPr lang="en-US" sz="2800" dirty="0"/>
              <a:t>	- assessed at $15.5 million, paid about $537,000 in total 			property taxes last year.</a:t>
            </a:r>
          </a:p>
        </p:txBody>
      </p:sp>
    </p:spTree>
    <p:extLst>
      <p:ext uri="{BB962C8B-B14F-4D97-AF65-F5344CB8AC3E}">
        <p14:creationId xmlns:p14="http://schemas.microsoft.com/office/powerpoint/2010/main" val="3435096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D436B-AD7F-8712-63EE-DBF6DE3574D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1D25EA5-890E-4217-1805-ECB907DEDB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A2632792-8CE0-317B-D3B6-65566EF32204}"/>
              </a:ext>
            </a:extLst>
          </p:cNvPr>
          <p:cNvSpPr txBox="1"/>
          <p:nvPr/>
        </p:nvSpPr>
        <p:spPr>
          <a:xfrm>
            <a:off x="9892602" y="1234904"/>
            <a:ext cx="2228926" cy="3293209"/>
          </a:xfrm>
          <a:prstGeom prst="rect">
            <a:avLst/>
          </a:prstGeom>
          <a:noFill/>
        </p:spPr>
        <p:txBody>
          <a:bodyPr wrap="square" rtlCol="0">
            <a:spAutoFit/>
          </a:bodyPr>
          <a:lstStyle/>
          <a:p>
            <a:r>
              <a:rPr lang="en-US" sz="3200" b="1" dirty="0"/>
              <a:t>NE Industrial Park</a:t>
            </a:r>
          </a:p>
          <a:p>
            <a:endParaRPr lang="en-US" sz="2800" b="1" dirty="0"/>
          </a:p>
          <a:p>
            <a:endParaRPr lang="en-US" sz="2800" b="1" i="1" dirty="0"/>
          </a:p>
          <a:p>
            <a:r>
              <a:rPr lang="en-US" sz="2800" b="1" i="1" dirty="0" err="1"/>
              <a:t>Lightedge</a:t>
            </a:r>
            <a:r>
              <a:rPr lang="en-US" sz="2800" b="1" i="1" dirty="0"/>
              <a:t> data centers</a:t>
            </a:r>
            <a:endParaRPr lang="en-US" sz="2800" i="1" dirty="0"/>
          </a:p>
        </p:txBody>
      </p:sp>
      <p:pic>
        <p:nvPicPr>
          <p:cNvPr id="4" name="Picture 3">
            <a:extLst>
              <a:ext uri="{FF2B5EF4-FFF2-40B4-BE49-F238E27FC236}">
                <a16:creationId xmlns:a16="http://schemas.microsoft.com/office/drawing/2014/main" id="{10DB53A8-C1D1-9838-7FC5-CBD3206B06EC}"/>
              </a:ext>
            </a:extLst>
          </p:cNvPr>
          <p:cNvPicPr>
            <a:picLocks noChangeAspect="1"/>
          </p:cNvPicPr>
          <p:nvPr/>
        </p:nvPicPr>
        <p:blipFill>
          <a:blip r:embed="rId3"/>
          <a:stretch>
            <a:fillRect/>
          </a:stretch>
        </p:blipFill>
        <p:spPr>
          <a:xfrm>
            <a:off x="-70472" y="0"/>
            <a:ext cx="9822131" cy="6858000"/>
          </a:xfrm>
          <a:prstGeom prst="rect">
            <a:avLst/>
          </a:prstGeom>
        </p:spPr>
      </p:pic>
      <p:sp>
        <p:nvSpPr>
          <p:cNvPr id="3" name="Arrow: Left 2">
            <a:extLst>
              <a:ext uri="{FF2B5EF4-FFF2-40B4-BE49-F238E27FC236}">
                <a16:creationId xmlns:a16="http://schemas.microsoft.com/office/drawing/2014/main" id="{18C0D3F2-BFB0-1CC2-804D-4268EFA18AA3}"/>
              </a:ext>
            </a:extLst>
          </p:cNvPr>
          <p:cNvSpPr/>
          <p:nvPr/>
        </p:nvSpPr>
        <p:spPr>
          <a:xfrm rot="995594">
            <a:off x="5986062" y="3027618"/>
            <a:ext cx="3881120" cy="356225"/>
          </a:xfrm>
          <a:prstGeom prst="leftArrow">
            <a:avLst/>
          </a:prstGeom>
          <a:solidFill>
            <a:srgbClr val="FF0000"/>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4686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89B1A-4765-6585-0E1F-718FEDDA405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AFB2EDC-D32A-B994-9E1B-2D4527F21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A7272940-2902-1C41-DB4A-38DE0984943F}"/>
              </a:ext>
            </a:extLst>
          </p:cNvPr>
          <p:cNvPicPr>
            <a:picLocks noChangeAspect="1"/>
          </p:cNvPicPr>
          <p:nvPr/>
        </p:nvPicPr>
        <p:blipFill>
          <a:blip r:embed="rId3"/>
          <a:stretch>
            <a:fillRect/>
          </a:stretch>
        </p:blipFill>
        <p:spPr>
          <a:xfrm>
            <a:off x="152400" y="807445"/>
            <a:ext cx="11887200" cy="6050555"/>
          </a:xfrm>
          <a:prstGeom prst="rect">
            <a:avLst/>
          </a:prstGeom>
        </p:spPr>
      </p:pic>
      <p:sp>
        <p:nvSpPr>
          <p:cNvPr id="10" name="TextBox 9">
            <a:extLst>
              <a:ext uri="{FF2B5EF4-FFF2-40B4-BE49-F238E27FC236}">
                <a16:creationId xmlns:a16="http://schemas.microsoft.com/office/drawing/2014/main" id="{8F1B1650-A94E-8860-77C4-6C273F471550}"/>
              </a:ext>
            </a:extLst>
          </p:cNvPr>
          <p:cNvSpPr txBox="1"/>
          <p:nvPr/>
        </p:nvSpPr>
        <p:spPr>
          <a:xfrm>
            <a:off x="316201" y="304800"/>
            <a:ext cx="3451201" cy="369332"/>
          </a:xfrm>
          <a:prstGeom prst="rect">
            <a:avLst/>
          </a:prstGeom>
          <a:noFill/>
        </p:spPr>
        <p:txBody>
          <a:bodyPr wrap="none" rtlCol="0">
            <a:spAutoFit/>
          </a:bodyPr>
          <a:lstStyle/>
          <a:p>
            <a:r>
              <a:rPr lang="en-US" dirty="0"/>
              <a:t>Drone image – looking southwest</a:t>
            </a:r>
          </a:p>
        </p:txBody>
      </p:sp>
    </p:spTree>
    <p:extLst>
      <p:ext uri="{BB962C8B-B14F-4D97-AF65-F5344CB8AC3E}">
        <p14:creationId xmlns:p14="http://schemas.microsoft.com/office/powerpoint/2010/main" val="4204594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3D18A-D54D-3D3C-9561-08E0087353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1D043BF-C76C-5EEE-4495-B9BE5C349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1577E83F-7997-D69A-8C00-BB81D58F8891}"/>
              </a:ext>
            </a:extLst>
          </p:cNvPr>
          <p:cNvPicPr>
            <a:picLocks noChangeAspect="1"/>
          </p:cNvPicPr>
          <p:nvPr/>
        </p:nvPicPr>
        <p:blipFill>
          <a:blip r:embed="rId3"/>
          <a:stretch>
            <a:fillRect/>
          </a:stretch>
        </p:blipFill>
        <p:spPr>
          <a:xfrm>
            <a:off x="-1" y="786384"/>
            <a:ext cx="10176575" cy="6071617"/>
          </a:xfrm>
          <a:prstGeom prst="rect">
            <a:avLst/>
          </a:prstGeom>
        </p:spPr>
      </p:pic>
      <p:sp>
        <p:nvSpPr>
          <p:cNvPr id="12" name="TextBox 11">
            <a:extLst>
              <a:ext uri="{FF2B5EF4-FFF2-40B4-BE49-F238E27FC236}">
                <a16:creationId xmlns:a16="http://schemas.microsoft.com/office/drawing/2014/main" id="{A2259354-CA3C-8948-E357-A4696E601A4E}"/>
              </a:ext>
            </a:extLst>
          </p:cNvPr>
          <p:cNvSpPr txBox="1"/>
          <p:nvPr/>
        </p:nvSpPr>
        <p:spPr>
          <a:xfrm>
            <a:off x="316201" y="304800"/>
            <a:ext cx="3054041" cy="369332"/>
          </a:xfrm>
          <a:prstGeom prst="rect">
            <a:avLst/>
          </a:prstGeom>
          <a:noFill/>
        </p:spPr>
        <p:txBody>
          <a:bodyPr wrap="none" rtlCol="0">
            <a:spAutoFit/>
          </a:bodyPr>
          <a:lstStyle/>
          <a:p>
            <a:r>
              <a:rPr lang="en-US" dirty="0"/>
              <a:t>Drone image – looking south</a:t>
            </a:r>
          </a:p>
        </p:txBody>
      </p:sp>
    </p:spTree>
    <p:extLst>
      <p:ext uri="{BB962C8B-B14F-4D97-AF65-F5344CB8AC3E}">
        <p14:creationId xmlns:p14="http://schemas.microsoft.com/office/powerpoint/2010/main" val="3226993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D4D0F-10D4-0B51-5B36-75CA82B5A3E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AEAE279-05C8-0380-484D-EE0AF0F3F5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E26762EB-E9B1-82DD-4732-B726C0EA3E2E}"/>
              </a:ext>
            </a:extLst>
          </p:cNvPr>
          <p:cNvSpPr txBox="1"/>
          <p:nvPr/>
        </p:nvSpPr>
        <p:spPr>
          <a:xfrm>
            <a:off x="401782" y="769802"/>
            <a:ext cx="10626436" cy="4739759"/>
          </a:xfrm>
          <a:prstGeom prst="rect">
            <a:avLst/>
          </a:prstGeom>
          <a:noFill/>
        </p:spPr>
        <p:txBody>
          <a:bodyPr wrap="square" rtlCol="0">
            <a:spAutoFit/>
          </a:bodyPr>
          <a:lstStyle/>
          <a:p>
            <a:r>
              <a:rPr lang="en-US" sz="3200" b="1" dirty="0"/>
              <a:t>Meta's Altoona Campus</a:t>
            </a:r>
            <a:endParaRPr lang="en-US" sz="3200" dirty="0"/>
          </a:p>
          <a:p>
            <a:endParaRPr lang="en-US" dirty="0"/>
          </a:p>
          <a:p>
            <a:r>
              <a:rPr lang="en-US" sz="2800" dirty="0"/>
              <a:t>Key Facts:</a:t>
            </a:r>
          </a:p>
          <a:p>
            <a:pPr lvl="0"/>
            <a:r>
              <a:rPr lang="en-US" sz="2800" dirty="0"/>
              <a:t>	- Meta's largest operational data center campus in the world.</a:t>
            </a:r>
          </a:p>
          <a:p>
            <a:pPr lvl="0"/>
            <a:r>
              <a:rPr lang="en-US" sz="2800" dirty="0"/>
              <a:t>	- 3.6 million square feet of ground-floor space.</a:t>
            </a:r>
          </a:p>
          <a:p>
            <a:pPr lvl="0"/>
            <a:r>
              <a:rPr lang="en-US" sz="2800" dirty="0"/>
              <a:t>	- 5.5 million square feet including mezzanines.</a:t>
            </a:r>
          </a:p>
          <a:p>
            <a:pPr lvl="0"/>
            <a:r>
              <a:rPr lang="en-US" sz="2800" dirty="0"/>
              <a:t>	- Expanded from an initial 185-acre purchase, now 603-acres 		in size.</a:t>
            </a:r>
          </a:p>
          <a:p>
            <a:pPr lvl="0"/>
            <a:r>
              <a:rPr lang="en-US" sz="2800" dirty="0"/>
              <a:t>	- Paid about $26,000/acre initially. Last year, we had industrial 		land sell one-half mile north of Meta for $154,000/acre 		for 72 acres.</a:t>
            </a:r>
            <a:endParaRPr lang="en-US" sz="2800" b="1" dirty="0"/>
          </a:p>
        </p:txBody>
      </p:sp>
    </p:spTree>
    <p:extLst>
      <p:ext uri="{BB962C8B-B14F-4D97-AF65-F5344CB8AC3E}">
        <p14:creationId xmlns:p14="http://schemas.microsoft.com/office/powerpoint/2010/main" val="207466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8A7A-72EE-04B5-6874-5AF4EE71DE9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5D757B9-EE9E-562B-1C12-8D73F83780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4C56C32-8BB1-BFF4-EC91-8CC3C436E73D}"/>
              </a:ext>
            </a:extLst>
          </p:cNvPr>
          <p:cNvSpPr txBox="1"/>
          <p:nvPr/>
        </p:nvSpPr>
        <p:spPr>
          <a:xfrm>
            <a:off x="345338" y="239224"/>
            <a:ext cx="10626436" cy="861774"/>
          </a:xfrm>
          <a:prstGeom prst="rect">
            <a:avLst/>
          </a:prstGeom>
          <a:noFill/>
        </p:spPr>
        <p:txBody>
          <a:bodyPr wrap="square" rtlCol="0">
            <a:spAutoFit/>
          </a:bodyPr>
          <a:lstStyle/>
          <a:p>
            <a:r>
              <a:rPr lang="en-US" sz="3200" b="1" dirty="0"/>
              <a:t>Altoona corporate limits, Meta campus highlighted</a:t>
            </a:r>
            <a:endParaRPr lang="en-US" sz="3200" dirty="0"/>
          </a:p>
          <a:p>
            <a:endParaRPr lang="en-US" dirty="0"/>
          </a:p>
        </p:txBody>
      </p:sp>
      <p:pic>
        <p:nvPicPr>
          <p:cNvPr id="9" name="Picture 8">
            <a:extLst>
              <a:ext uri="{FF2B5EF4-FFF2-40B4-BE49-F238E27FC236}">
                <a16:creationId xmlns:a16="http://schemas.microsoft.com/office/drawing/2014/main" id="{51E36BFA-94B3-4E45-579E-84B908DA40DB}"/>
              </a:ext>
            </a:extLst>
          </p:cNvPr>
          <p:cNvPicPr>
            <a:picLocks noChangeAspect="1"/>
          </p:cNvPicPr>
          <p:nvPr/>
        </p:nvPicPr>
        <p:blipFill>
          <a:blip r:embed="rId3"/>
          <a:stretch>
            <a:fillRect/>
          </a:stretch>
        </p:blipFill>
        <p:spPr>
          <a:xfrm>
            <a:off x="1411112" y="714871"/>
            <a:ext cx="8850488" cy="6014420"/>
          </a:xfrm>
          <a:prstGeom prst="rect">
            <a:avLst/>
          </a:prstGeom>
        </p:spPr>
      </p:pic>
    </p:spTree>
    <p:extLst>
      <p:ext uri="{BB962C8B-B14F-4D97-AF65-F5344CB8AC3E}">
        <p14:creationId xmlns:p14="http://schemas.microsoft.com/office/powerpoint/2010/main" val="4171655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34D0F-ECAE-4FAC-4B32-B5B17B3BE5E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041418B-1B68-627F-D14E-A40D71AA4C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0819D61-87CA-C235-4924-14EE71265428}"/>
              </a:ext>
            </a:extLst>
          </p:cNvPr>
          <p:cNvPicPr>
            <a:picLocks noChangeAspect="1"/>
          </p:cNvPicPr>
          <p:nvPr/>
        </p:nvPicPr>
        <p:blipFill>
          <a:blip r:embed="rId3"/>
          <a:stretch>
            <a:fillRect/>
          </a:stretch>
        </p:blipFill>
        <p:spPr>
          <a:xfrm>
            <a:off x="1" y="-30273"/>
            <a:ext cx="12192000" cy="6891130"/>
          </a:xfrm>
          <a:prstGeom prst="rect">
            <a:avLst/>
          </a:prstGeom>
        </p:spPr>
      </p:pic>
      <p:sp>
        <p:nvSpPr>
          <p:cNvPr id="6" name="TextBox 5">
            <a:extLst>
              <a:ext uri="{FF2B5EF4-FFF2-40B4-BE49-F238E27FC236}">
                <a16:creationId xmlns:a16="http://schemas.microsoft.com/office/drawing/2014/main" id="{4F3443CE-7C72-A87C-DA73-E61E412B9D1B}"/>
              </a:ext>
            </a:extLst>
          </p:cNvPr>
          <p:cNvSpPr txBox="1"/>
          <p:nvPr/>
        </p:nvSpPr>
        <p:spPr>
          <a:xfrm>
            <a:off x="96982" y="124692"/>
            <a:ext cx="1413163" cy="707886"/>
          </a:xfrm>
          <a:prstGeom prst="rect">
            <a:avLst/>
          </a:prstGeom>
          <a:solidFill>
            <a:schemeClr val="tx2">
              <a:lumMod val="10000"/>
              <a:lumOff val="90000"/>
            </a:schemeClr>
          </a:solidFill>
        </p:spPr>
        <p:txBody>
          <a:bodyPr wrap="square" rtlCol="0">
            <a:spAutoFit/>
          </a:bodyPr>
          <a:lstStyle/>
          <a:p>
            <a:r>
              <a:rPr lang="en-US" sz="4000" b="1" dirty="0"/>
              <a:t> 2013</a:t>
            </a:r>
          </a:p>
        </p:txBody>
      </p:sp>
      <p:sp>
        <p:nvSpPr>
          <p:cNvPr id="7" name="TextBox 6">
            <a:extLst>
              <a:ext uri="{FF2B5EF4-FFF2-40B4-BE49-F238E27FC236}">
                <a16:creationId xmlns:a16="http://schemas.microsoft.com/office/drawing/2014/main" id="{853C6E63-1F86-E52D-3054-C6DB8F5AC31D}"/>
              </a:ext>
            </a:extLst>
          </p:cNvPr>
          <p:cNvSpPr txBox="1"/>
          <p:nvPr/>
        </p:nvSpPr>
        <p:spPr>
          <a:xfrm>
            <a:off x="96982" y="1066801"/>
            <a:ext cx="4073236" cy="954107"/>
          </a:xfrm>
          <a:prstGeom prst="rect">
            <a:avLst/>
          </a:prstGeom>
          <a:solidFill>
            <a:schemeClr val="tx2">
              <a:lumMod val="10000"/>
              <a:lumOff val="90000"/>
            </a:schemeClr>
          </a:solidFill>
        </p:spPr>
        <p:txBody>
          <a:bodyPr wrap="square" rtlCol="0">
            <a:spAutoFit/>
          </a:bodyPr>
          <a:lstStyle/>
          <a:p>
            <a:r>
              <a:rPr lang="en-US" sz="2800" b="1" dirty="0"/>
              <a:t>Purchased 185 acres on the north side of I-80.</a:t>
            </a:r>
          </a:p>
        </p:txBody>
      </p:sp>
    </p:spTree>
    <p:extLst>
      <p:ext uri="{BB962C8B-B14F-4D97-AF65-F5344CB8AC3E}">
        <p14:creationId xmlns:p14="http://schemas.microsoft.com/office/powerpoint/2010/main" val="2963709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899C3-1B1A-256A-844B-A635DA63B38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D238FA2-696F-ADE4-F454-53ECB607B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B749F57-8B92-3065-E4BF-73232A91B38E}"/>
              </a:ext>
            </a:extLst>
          </p:cNvPr>
          <p:cNvPicPr>
            <a:picLocks noChangeAspect="1"/>
          </p:cNvPicPr>
          <p:nvPr/>
        </p:nvPicPr>
        <p:blipFill>
          <a:blip r:embed="rId3"/>
          <a:stretch>
            <a:fillRect/>
          </a:stretch>
        </p:blipFill>
        <p:spPr>
          <a:xfrm>
            <a:off x="-60577" y="18288"/>
            <a:ext cx="12252578" cy="6858000"/>
          </a:xfrm>
          <a:prstGeom prst="rect">
            <a:avLst/>
          </a:prstGeom>
        </p:spPr>
      </p:pic>
      <p:sp>
        <p:nvSpPr>
          <p:cNvPr id="7" name="TextBox 6">
            <a:extLst>
              <a:ext uri="{FF2B5EF4-FFF2-40B4-BE49-F238E27FC236}">
                <a16:creationId xmlns:a16="http://schemas.microsoft.com/office/drawing/2014/main" id="{ACEA2CC1-6E81-F9F6-B7FF-A925E8FF1518}"/>
              </a:ext>
            </a:extLst>
          </p:cNvPr>
          <p:cNvSpPr txBox="1"/>
          <p:nvPr/>
        </p:nvSpPr>
        <p:spPr>
          <a:xfrm>
            <a:off x="96981" y="1066801"/>
            <a:ext cx="7148946" cy="523220"/>
          </a:xfrm>
          <a:prstGeom prst="rect">
            <a:avLst/>
          </a:prstGeom>
          <a:solidFill>
            <a:schemeClr val="tx2">
              <a:lumMod val="10000"/>
              <a:lumOff val="90000"/>
            </a:schemeClr>
          </a:solidFill>
        </p:spPr>
        <p:txBody>
          <a:bodyPr wrap="square" rtlCol="0">
            <a:spAutoFit/>
          </a:bodyPr>
          <a:lstStyle/>
          <a:p>
            <a:r>
              <a:rPr lang="en-US" sz="2800" b="1" dirty="0"/>
              <a:t>Construction of first building = 312,000 SF</a:t>
            </a:r>
          </a:p>
        </p:txBody>
      </p:sp>
      <p:sp>
        <p:nvSpPr>
          <p:cNvPr id="6" name="TextBox 5">
            <a:extLst>
              <a:ext uri="{FF2B5EF4-FFF2-40B4-BE49-F238E27FC236}">
                <a16:creationId xmlns:a16="http://schemas.microsoft.com/office/drawing/2014/main" id="{8459EB81-89A0-8BC7-F774-0387468C8438}"/>
              </a:ext>
            </a:extLst>
          </p:cNvPr>
          <p:cNvSpPr txBox="1"/>
          <p:nvPr/>
        </p:nvSpPr>
        <p:spPr>
          <a:xfrm>
            <a:off x="96982" y="124692"/>
            <a:ext cx="1413163" cy="707886"/>
          </a:xfrm>
          <a:prstGeom prst="rect">
            <a:avLst/>
          </a:prstGeom>
          <a:solidFill>
            <a:schemeClr val="tx2">
              <a:lumMod val="10000"/>
              <a:lumOff val="90000"/>
            </a:schemeClr>
          </a:solidFill>
        </p:spPr>
        <p:txBody>
          <a:bodyPr wrap="square" rtlCol="0">
            <a:spAutoFit/>
          </a:bodyPr>
          <a:lstStyle/>
          <a:p>
            <a:r>
              <a:rPr lang="en-US" sz="4000" b="1" dirty="0"/>
              <a:t> 2014</a:t>
            </a:r>
          </a:p>
        </p:txBody>
      </p:sp>
    </p:spTree>
    <p:extLst>
      <p:ext uri="{BB962C8B-B14F-4D97-AF65-F5344CB8AC3E}">
        <p14:creationId xmlns:p14="http://schemas.microsoft.com/office/powerpoint/2010/main" val="1494360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D2650-4066-BAB3-47A2-A11CA909A70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8E9EB5D-5755-8C6F-3670-F917D3369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25278394-2947-34B9-9ED4-C0CE1B9EABFC}"/>
              </a:ext>
            </a:extLst>
          </p:cNvPr>
          <p:cNvPicPr>
            <a:picLocks noChangeAspect="1"/>
          </p:cNvPicPr>
          <p:nvPr/>
        </p:nvPicPr>
        <p:blipFill>
          <a:blip r:embed="rId3"/>
          <a:stretch>
            <a:fillRect/>
          </a:stretch>
        </p:blipFill>
        <p:spPr>
          <a:xfrm>
            <a:off x="10340" y="11613"/>
            <a:ext cx="12192000" cy="6846387"/>
          </a:xfrm>
          <a:prstGeom prst="rect">
            <a:avLst/>
          </a:prstGeom>
        </p:spPr>
      </p:pic>
      <p:sp>
        <p:nvSpPr>
          <p:cNvPr id="6" name="TextBox 5">
            <a:extLst>
              <a:ext uri="{FF2B5EF4-FFF2-40B4-BE49-F238E27FC236}">
                <a16:creationId xmlns:a16="http://schemas.microsoft.com/office/drawing/2014/main" id="{944FD2C5-A738-F35C-0E25-DADE87C90D65}"/>
              </a:ext>
            </a:extLst>
          </p:cNvPr>
          <p:cNvSpPr txBox="1"/>
          <p:nvPr/>
        </p:nvSpPr>
        <p:spPr>
          <a:xfrm>
            <a:off x="96982" y="124692"/>
            <a:ext cx="1413163" cy="707886"/>
          </a:xfrm>
          <a:prstGeom prst="rect">
            <a:avLst/>
          </a:prstGeom>
          <a:solidFill>
            <a:schemeClr val="tx2">
              <a:lumMod val="10000"/>
              <a:lumOff val="90000"/>
            </a:schemeClr>
          </a:solidFill>
        </p:spPr>
        <p:txBody>
          <a:bodyPr wrap="square" rtlCol="0">
            <a:spAutoFit/>
          </a:bodyPr>
          <a:lstStyle/>
          <a:p>
            <a:r>
              <a:rPr lang="en-US" sz="4000" b="1" dirty="0"/>
              <a:t> 2018</a:t>
            </a:r>
          </a:p>
        </p:txBody>
      </p:sp>
      <p:sp>
        <p:nvSpPr>
          <p:cNvPr id="7" name="TextBox 6">
            <a:extLst>
              <a:ext uri="{FF2B5EF4-FFF2-40B4-BE49-F238E27FC236}">
                <a16:creationId xmlns:a16="http://schemas.microsoft.com/office/drawing/2014/main" id="{C4D3AC08-F686-F8AE-C5B8-38C7F1646D5E}"/>
              </a:ext>
            </a:extLst>
          </p:cNvPr>
          <p:cNvSpPr txBox="1"/>
          <p:nvPr/>
        </p:nvSpPr>
        <p:spPr>
          <a:xfrm>
            <a:off x="6345382" y="124693"/>
            <a:ext cx="5749636" cy="2677656"/>
          </a:xfrm>
          <a:prstGeom prst="rect">
            <a:avLst/>
          </a:prstGeom>
          <a:solidFill>
            <a:schemeClr val="tx2">
              <a:lumMod val="10000"/>
              <a:lumOff val="90000"/>
            </a:schemeClr>
          </a:solidFill>
        </p:spPr>
        <p:txBody>
          <a:bodyPr wrap="square" rtlCol="0">
            <a:spAutoFit/>
          </a:bodyPr>
          <a:lstStyle/>
          <a:p>
            <a:r>
              <a:rPr lang="en-US" sz="2800" b="1" dirty="0"/>
              <a:t>Now have about 1 million SF constructed.  Purchased additional land and started construction on their newest design that looks like a “H”, with a footprint of 600,000 SF each.</a:t>
            </a:r>
          </a:p>
        </p:txBody>
      </p:sp>
    </p:spTree>
    <p:extLst>
      <p:ext uri="{BB962C8B-B14F-4D97-AF65-F5344CB8AC3E}">
        <p14:creationId xmlns:p14="http://schemas.microsoft.com/office/powerpoint/2010/main" val="3016533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90C59-9D2D-B352-0A3D-C9B8FB66EF1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6B22DB-0B17-A7B7-0686-2F8294609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5EF93C9D-6797-3426-E445-954A402230B3}"/>
              </a:ext>
            </a:extLst>
          </p:cNvPr>
          <p:cNvPicPr>
            <a:picLocks noChangeAspect="1"/>
          </p:cNvPicPr>
          <p:nvPr/>
        </p:nvPicPr>
        <p:blipFill>
          <a:blip r:embed="rId3"/>
          <a:stretch>
            <a:fillRect/>
          </a:stretch>
        </p:blipFill>
        <p:spPr>
          <a:xfrm>
            <a:off x="0" y="-10323"/>
            <a:ext cx="12191999" cy="6878643"/>
          </a:xfrm>
          <a:prstGeom prst="rect">
            <a:avLst/>
          </a:prstGeom>
        </p:spPr>
      </p:pic>
      <p:sp>
        <p:nvSpPr>
          <p:cNvPr id="6" name="TextBox 5">
            <a:extLst>
              <a:ext uri="{FF2B5EF4-FFF2-40B4-BE49-F238E27FC236}">
                <a16:creationId xmlns:a16="http://schemas.microsoft.com/office/drawing/2014/main" id="{B90D054B-AC49-2E81-27FD-FF2FDAE213F1}"/>
              </a:ext>
            </a:extLst>
          </p:cNvPr>
          <p:cNvSpPr txBox="1"/>
          <p:nvPr/>
        </p:nvSpPr>
        <p:spPr>
          <a:xfrm>
            <a:off x="96982" y="124692"/>
            <a:ext cx="1413163" cy="707886"/>
          </a:xfrm>
          <a:prstGeom prst="rect">
            <a:avLst/>
          </a:prstGeom>
          <a:solidFill>
            <a:schemeClr val="tx2">
              <a:lumMod val="10000"/>
              <a:lumOff val="90000"/>
            </a:schemeClr>
          </a:solidFill>
        </p:spPr>
        <p:txBody>
          <a:bodyPr wrap="square" rtlCol="0">
            <a:spAutoFit/>
          </a:bodyPr>
          <a:lstStyle/>
          <a:p>
            <a:r>
              <a:rPr lang="en-US" sz="4000" b="1" dirty="0"/>
              <a:t> 2021</a:t>
            </a:r>
          </a:p>
        </p:txBody>
      </p:sp>
      <p:sp>
        <p:nvSpPr>
          <p:cNvPr id="7" name="TextBox 6">
            <a:extLst>
              <a:ext uri="{FF2B5EF4-FFF2-40B4-BE49-F238E27FC236}">
                <a16:creationId xmlns:a16="http://schemas.microsoft.com/office/drawing/2014/main" id="{A5D240CC-E23C-1A50-90F5-AB4A4074853F}"/>
              </a:ext>
            </a:extLst>
          </p:cNvPr>
          <p:cNvSpPr txBox="1"/>
          <p:nvPr/>
        </p:nvSpPr>
        <p:spPr>
          <a:xfrm>
            <a:off x="7924800" y="124692"/>
            <a:ext cx="4073236" cy="954107"/>
          </a:xfrm>
          <a:prstGeom prst="rect">
            <a:avLst/>
          </a:prstGeom>
          <a:solidFill>
            <a:schemeClr val="tx2">
              <a:lumMod val="10000"/>
              <a:lumOff val="90000"/>
            </a:schemeClr>
          </a:solidFill>
        </p:spPr>
        <p:txBody>
          <a:bodyPr wrap="square" rtlCol="0">
            <a:spAutoFit/>
          </a:bodyPr>
          <a:lstStyle/>
          <a:p>
            <a:r>
              <a:rPr lang="en-US" sz="2800" b="1" dirty="0"/>
              <a:t>Campus now consists of 603 acres.</a:t>
            </a:r>
          </a:p>
        </p:txBody>
      </p:sp>
      <p:sp>
        <p:nvSpPr>
          <p:cNvPr id="4" name="TextBox 3">
            <a:extLst>
              <a:ext uri="{FF2B5EF4-FFF2-40B4-BE49-F238E27FC236}">
                <a16:creationId xmlns:a16="http://schemas.microsoft.com/office/drawing/2014/main" id="{1CAD6253-72DB-3F73-C47F-C4EA15311B4C}"/>
              </a:ext>
            </a:extLst>
          </p:cNvPr>
          <p:cNvSpPr txBox="1"/>
          <p:nvPr/>
        </p:nvSpPr>
        <p:spPr>
          <a:xfrm>
            <a:off x="7818120" y="3760956"/>
            <a:ext cx="4179916" cy="1200329"/>
          </a:xfrm>
          <a:prstGeom prst="rect">
            <a:avLst/>
          </a:prstGeom>
          <a:solidFill>
            <a:schemeClr val="tx2">
              <a:lumMod val="10000"/>
              <a:lumOff val="90000"/>
            </a:schemeClr>
          </a:solidFill>
        </p:spPr>
        <p:txBody>
          <a:bodyPr wrap="square" rtlCol="0">
            <a:spAutoFit/>
          </a:bodyPr>
          <a:lstStyle/>
          <a:p>
            <a:r>
              <a:rPr lang="en-US" b="1" u="sng" dirty="0"/>
              <a:t>Note some of the neighbors: </a:t>
            </a:r>
          </a:p>
          <a:p>
            <a:r>
              <a:rPr lang="en-US" b="1" dirty="0"/>
              <a:t>- Five residences share a property line</a:t>
            </a:r>
          </a:p>
          <a:p>
            <a:r>
              <a:rPr lang="en-US" b="1" dirty="0"/>
              <a:t>- A Century farm</a:t>
            </a:r>
          </a:p>
          <a:p>
            <a:r>
              <a:rPr lang="en-US" b="1" dirty="0"/>
              <a:t>- An RV park</a:t>
            </a:r>
          </a:p>
        </p:txBody>
      </p:sp>
    </p:spTree>
    <p:extLst>
      <p:ext uri="{BB962C8B-B14F-4D97-AF65-F5344CB8AC3E}">
        <p14:creationId xmlns:p14="http://schemas.microsoft.com/office/powerpoint/2010/main" val="709025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3D9EF-CA5D-5EDF-1848-4DD562E30FF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DA6DBB1-F125-4671-4DB9-946F8938F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9938F12E-D4FE-5BA5-585D-3AFAEC2B68DF}"/>
              </a:ext>
            </a:extLst>
          </p:cNvPr>
          <p:cNvPicPr>
            <a:picLocks noChangeAspect="1"/>
          </p:cNvPicPr>
          <p:nvPr/>
        </p:nvPicPr>
        <p:blipFill>
          <a:blip r:embed="rId3"/>
          <a:stretch>
            <a:fillRect/>
          </a:stretch>
        </p:blipFill>
        <p:spPr>
          <a:xfrm>
            <a:off x="0" y="-2239"/>
            <a:ext cx="12192000" cy="6862478"/>
          </a:xfrm>
          <a:prstGeom prst="rect">
            <a:avLst/>
          </a:prstGeom>
        </p:spPr>
      </p:pic>
      <p:sp>
        <p:nvSpPr>
          <p:cNvPr id="6" name="TextBox 5">
            <a:extLst>
              <a:ext uri="{FF2B5EF4-FFF2-40B4-BE49-F238E27FC236}">
                <a16:creationId xmlns:a16="http://schemas.microsoft.com/office/drawing/2014/main" id="{5EA4A0BC-BC61-C82A-CD6F-56282A441662}"/>
              </a:ext>
            </a:extLst>
          </p:cNvPr>
          <p:cNvSpPr txBox="1"/>
          <p:nvPr/>
        </p:nvSpPr>
        <p:spPr>
          <a:xfrm>
            <a:off x="96982" y="124692"/>
            <a:ext cx="1413163" cy="707886"/>
          </a:xfrm>
          <a:prstGeom prst="rect">
            <a:avLst/>
          </a:prstGeom>
          <a:solidFill>
            <a:schemeClr val="tx2">
              <a:lumMod val="10000"/>
              <a:lumOff val="90000"/>
            </a:schemeClr>
          </a:solidFill>
        </p:spPr>
        <p:txBody>
          <a:bodyPr wrap="square" rtlCol="0">
            <a:spAutoFit/>
          </a:bodyPr>
          <a:lstStyle/>
          <a:p>
            <a:r>
              <a:rPr lang="en-US" sz="4000" b="1" dirty="0"/>
              <a:t> 2025</a:t>
            </a:r>
          </a:p>
        </p:txBody>
      </p:sp>
      <p:sp>
        <p:nvSpPr>
          <p:cNvPr id="7" name="TextBox 6">
            <a:extLst>
              <a:ext uri="{FF2B5EF4-FFF2-40B4-BE49-F238E27FC236}">
                <a16:creationId xmlns:a16="http://schemas.microsoft.com/office/drawing/2014/main" id="{BC6C1609-5B18-E9AF-0E94-C398C9325C3D}"/>
              </a:ext>
            </a:extLst>
          </p:cNvPr>
          <p:cNvSpPr txBox="1"/>
          <p:nvPr/>
        </p:nvSpPr>
        <p:spPr>
          <a:xfrm>
            <a:off x="7710824" y="5308858"/>
            <a:ext cx="4308763" cy="1015663"/>
          </a:xfrm>
          <a:prstGeom prst="rect">
            <a:avLst/>
          </a:prstGeom>
          <a:solidFill>
            <a:schemeClr val="tx2">
              <a:lumMod val="10000"/>
              <a:lumOff val="90000"/>
            </a:schemeClr>
          </a:solidFill>
        </p:spPr>
        <p:txBody>
          <a:bodyPr wrap="square" rtlCol="0">
            <a:spAutoFit/>
          </a:bodyPr>
          <a:lstStyle/>
          <a:p>
            <a:r>
              <a:rPr lang="en-US" sz="2000" b="1" dirty="0"/>
              <a:t>Recently constructed</a:t>
            </a:r>
          </a:p>
          <a:p>
            <a:r>
              <a:rPr lang="en-US" sz="2000" b="1" dirty="0"/>
              <a:t>3.3 million SF of warehouse space (assessed at $385 M).</a:t>
            </a:r>
          </a:p>
        </p:txBody>
      </p:sp>
    </p:spTree>
    <p:extLst>
      <p:ext uri="{BB962C8B-B14F-4D97-AF65-F5344CB8AC3E}">
        <p14:creationId xmlns:p14="http://schemas.microsoft.com/office/powerpoint/2010/main" val="2079807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D8986-4708-CA75-371B-227A940E6BD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849151-31A3-1B83-09D1-C77898029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5308491-6231-8ECF-B71E-EF752F1CC4F2}"/>
              </a:ext>
            </a:extLst>
          </p:cNvPr>
          <p:cNvPicPr>
            <a:picLocks noChangeAspect="1"/>
          </p:cNvPicPr>
          <p:nvPr/>
        </p:nvPicPr>
        <p:blipFill>
          <a:blip r:embed="rId3"/>
          <a:stretch>
            <a:fillRect/>
          </a:stretch>
        </p:blipFill>
        <p:spPr>
          <a:xfrm>
            <a:off x="0" y="770942"/>
            <a:ext cx="10815145" cy="6087057"/>
          </a:xfrm>
          <a:prstGeom prst="rect">
            <a:avLst/>
          </a:prstGeom>
        </p:spPr>
      </p:pic>
      <p:sp>
        <p:nvSpPr>
          <p:cNvPr id="3" name="TextBox 2">
            <a:extLst>
              <a:ext uri="{FF2B5EF4-FFF2-40B4-BE49-F238E27FC236}">
                <a16:creationId xmlns:a16="http://schemas.microsoft.com/office/drawing/2014/main" id="{B9A4C6AF-72F5-C49F-85F1-A14CE4F9E67A}"/>
              </a:ext>
            </a:extLst>
          </p:cNvPr>
          <p:cNvSpPr txBox="1"/>
          <p:nvPr/>
        </p:nvSpPr>
        <p:spPr>
          <a:xfrm>
            <a:off x="124177" y="304800"/>
            <a:ext cx="2882136" cy="369332"/>
          </a:xfrm>
          <a:prstGeom prst="rect">
            <a:avLst/>
          </a:prstGeom>
          <a:noFill/>
        </p:spPr>
        <p:txBody>
          <a:bodyPr wrap="none" rtlCol="0">
            <a:spAutoFit/>
          </a:bodyPr>
          <a:lstStyle/>
          <a:p>
            <a:r>
              <a:rPr lang="en-US" dirty="0"/>
              <a:t>Drone image – looking west</a:t>
            </a:r>
          </a:p>
        </p:txBody>
      </p:sp>
    </p:spTree>
    <p:extLst>
      <p:ext uri="{BB962C8B-B14F-4D97-AF65-F5344CB8AC3E}">
        <p14:creationId xmlns:p14="http://schemas.microsoft.com/office/powerpoint/2010/main" val="1486575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B75EC-725B-756A-ED03-714B3CDD5DC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7BB200A-6FA1-BD42-171B-FA5D07A14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96A3F74-98B0-C5A5-2D7F-425F762253B5}"/>
              </a:ext>
            </a:extLst>
          </p:cNvPr>
          <p:cNvPicPr>
            <a:picLocks noChangeAspect="1"/>
          </p:cNvPicPr>
          <p:nvPr/>
        </p:nvPicPr>
        <p:blipFill>
          <a:blip r:embed="rId3"/>
          <a:stretch>
            <a:fillRect/>
          </a:stretch>
        </p:blipFill>
        <p:spPr>
          <a:xfrm>
            <a:off x="0" y="763281"/>
            <a:ext cx="10799379" cy="6052192"/>
          </a:xfrm>
          <a:prstGeom prst="rect">
            <a:avLst/>
          </a:prstGeom>
        </p:spPr>
      </p:pic>
      <p:sp>
        <p:nvSpPr>
          <p:cNvPr id="4" name="TextBox 3">
            <a:extLst>
              <a:ext uri="{FF2B5EF4-FFF2-40B4-BE49-F238E27FC236}">
                <a16:creationId xmlns:a16="http://schemas.microsoft.com/office/drawing/2014/main" id="{B99A3B13-34E2-EED6-A447-E4736976D355}"/>
              </a:ext>
            </a:extLst>
          </p:cNvPr>
          <p:cNvSpPr txBox="1"/>
          <p:nvPr/>
        </p:nvSpPr>
        <p:spPr>
          <a:xfrm>
            <a:off x="124177" y="304800"/>
            <a:ext cx="3451201" cy="369332"/>
          </a:xfrm>
          <a:prstGeom prst="rect">
            <a:avLst/>
          </a:prstGeom>
          <a:noFill/>
        </p:spPr>
        <p:txBody>
          <a:bodyPr wrap="none" rtlCol="0">
            <a:spAutoFit/>
          </a:bodyPr>
          <a:lstStyle/>
          <a:p>
            <a:r>
              <a:rPr lang="en-US" dirty="0"/>
              <a:t>Drone image – looking southwest</a:t>
            </a:r>
          </a:p>
        </p:txBody>
      </p:sp>
    </p:spTree>
    <p:extLst>
      <p:ext uri="{BB962C8B-B14F-4D97-AF65-F5344CB8AC3E}">
        <p14:creationId xmlns:p14="http://schemas.microsoft.com/office/powerpoint/2010/main" val="2065354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E50D7-D0D5-BCDC-6588-82C538E1EDC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EB5EE03-16DD-2624-4CDC-5EF69C4EE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E4AEB2EF-BDE9-D9BC-1296-3B574E01EC6A}"/>
              </a:ext>
            </a:extLst>
          </p:cNvPr>
          <p:cNvSpPr txBox="1"/>
          <p:nvPr/>
        </p:nvSpPr>
        <p:spPr>
          <a:xfrm>
            <a:off x="415637" y="335845"/>
            <a:ext cx="10626436" cy="5324535"/>
          </a:xfrm>
          <a:prstGeom prst="rect">
            <a:avLst/>
          </a:prstGeom>
          <a:noFill/>
        </p:spPr>
        <p:txBody>
          <a:bodyPr wrap="square" rtlCol="0">
            <a:spAutoFit/>
          </a:bodyPr>
          <a:lstStyle/>
          <a:p>
            <a:r>
              <a:rPr lang="en-US" sz="3200" b="1" dirty="0"/>
              <a:t>Data Centers and Neighboring Development</a:t>
            </a:r>
            <a:endParaRPr lang="en-US" sz="3200" dirty="0"/>
          </a:p>
          <a:p>
            <a:endParaRPr lang="en-US" sz="2800" dirty="0"/>
          </a:p>
          <a:p>
            <a:r>
              <a:rPr lang="en-US" sz="2800" dirty="0"/>
              <a:t>Population around the Meta Campus: approximately…</a:t>
            </a:r>
          </a:p>
          <a:p>
            <a:pPr marL="914400" lvl="1" indent="-457200">
              <a:buFont typeface="Wingdings" panose="05000000000000000000" pitchFamily="2" charset="2"/>
              <a:buChar char="v"/>
            </a:pPr>
            <a:r>
              <a:rPr lang="en-US" sz="2800" dirty="0"/>
              <a:t>1,400 residents within 1 mile</a:t>
            </a:r>
          </a:p>
          <a:p>
            <a:pPr marL="914400" lvl="1" indent="-457200">
              <a:buFont typeface="Wingdings" panose="05000000000000000000" pitchFamily="2" charset="2"/>
              <a:buChar char="v"/>
            </a:pPr>
            <a:r>
              <a:rPr lang="en-US" sz="2800" dirty="0"/>
              <a:t>26,500 residents within 3 miles		</a:t>
            </a:r>
          </a:p>
          <a:p>
            <a:pPr marL="914400" lvl="1" indent="-457200">
              <a:buFont typeface="Wingdings" panose="05000000000000000000" pitchFamily="2" charset="2"/>
              <a:buChar char="v"/>
            </a:pPr>
            <a:r>
              <a:rPr lang="en-US" sz="2800" dirty="0"/>
              <a:t>54,000 residents within 5 miles</a:t>
            </a:r>
          </a:p>
          <a:p>
            <a:endParaRPr lang="en-US" sz="2800" dirty="0"/>
          </a:p>
          <a:p>
            <a:r>
              <a:rPr lang="en-US" sz="2800" dirty="0"/>
              <a:t>Nearby Attractions – all within </a:t>
            </a:r>
            <a:r>
              <a:rPr lang="en-US" sz="2800" b="1" i="1" u="sng" dirty="0"/>
              <a:t>six-tenths</a:t>
            </a:r>
            <a:r>
              <a:rPr lang="en-US" sz="2800" dirty="0"/>
              <a:t> of a mile of Meta:</a:t>
            </a:r>
          </a:p>
          <a:p>
            <a:pPr lvl="0"/>
            <a:r>
              <a:rPr lang="en-US" sz="2800" dirty="0"/>
              <a:t>	Bass Pro Shops, Outlets of Des Moines, Adventureland Resort, 	Prairie Meadows Racetrack, Hotel &amp; Casino.</a:t>
            </a:r>
          </a:p>
          <a:p>
            <a:pPr lvl="0"/>
            <a:endParaRPr lang="en-US" sz="2800" dirty="0"/>
          </a:p>
          <a:p>
            <a:r>
              <a:rPr lang="en-US" sz="2800" dirty="0"/>
              <a:t>Bass Pro Shops sits about a 0.25 miles from the nearest data center.</a:t>
            </a:r>
          </a:p>
        </p:txBody>
      </p:sp>
    </p:spTree>
    <p:extLst>
      <p:ext uri="{BB962C8B-B14F-4D97-AF65-F5344CB8AC3E}">
        <p14:creationId xmlns:p14="http://schemas.microsoft.com/office/powerpoint/2010/main" val="1845282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D1501-4482-DA99-921E-DD018FC78D1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542AE17-66B5-4F14-B4AB-3ABF4BBC69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DDC1B76F-AF97-6C74-946B-D02BB2C782F7}"/>
              </a:ext>
            </a:extLst>
          </p:cNvPr>
          <p:cNvSpPr txBox="1"/>
          <p:nvPr/>
        </p:nvSpPr>
        <p:spPr>
          <a:xfrm>
            <a:off x="355024" y="947706"/>
            <a:ext cx="11227376" cy="4462760"/>
          </a:xfrm>
          <a:prstGeom prst="rect">
            <a:avLst/>
          </a:prstGeom>
          <a:noFill/>
        </p:spPr>
        <p:txBody>
          <a:bodyPr wrap="square" rtlCol="0">
            <a:spAutoFit/>
          </a:bodyPr>
          <a:lstStyle/>
          <a:p>
            <a:r>
              <a:rPr lang="en-US" sz="3200" b="1" dirty="0"/>
              <a:t>Light, Noise, Health, and Visual Impact</a:t>
            </a:r>
            <a:endParaRPr lang="en-US" sz="3200" dirty="0"/>
          </a:p>
          <a:p>
            <a:endParaRPr lang="en-US" sz="2800" b="1" dirty="0"/>
          </a:p>
          <a:p>
            <a:endParaRPr lang="en-US" sz="2800" dirty="0"/>
          </a:p>
          <a:p>
            <a:pPr marL="457200" lvl="0" indent="-457200">
              <a:buFont typeface="Wingdings" panose="05000000000000000000" pitchFamily="2" charset="2"/>
              <a:buChar char="§"/>
            </a:pPr>
            <a:r>
              <a:rPr lang="en-US" sz="2800" dirty="0"/>
              <a:t>No noise complaints, they exercise generators but are enclosed.</a:t>
            </a:r>
          </a:p>
          <a:p>
            <a:pPr marL="457200" lvl="0" indent="-457200">
              <a:buFont typeface="Wingdings" panose="05000000000000000000" pitchFamily="2" charset="2"/>
              <a:buChar char="§"/>
            </a:pPr>
            <a:r>
              <a:rPr lang="en-US" sz="2800" dirty="0"/>
              <a:t>No light pollution complaints – lights are motion activated.</a:t>
            </a:r>
          </a:p>
          <a:p>
            <a:pPr marL="457200" lvl="0" indent="-457200">
              <a:buFont typeface="Wingdings" panose="05000000000000000000" pitchFamily="2" charset="2"/>
              <a:buChar char="§"/>
            </a:pPr>
            <a:r>
              <a:rPr lang="en-US" sz="2800" dirty="0"/>
              <a:t>No reports of any health issues or concerns – some Meta employees have worked inside these data center buildings since they began operations in 2014, and continue to work there.</a:t>
            </a:r>
          </a:p>
          <a:p>
            <a:pPr lvl="0"/>
            <a:endParaRPr lang="en-US" sz="2800" dirty="0"/>
          </a:p>
          <a:p>
            <a:pPr marL="457200" lvl="0" indent="-457200">
              <a:buFont typeface="Wingdings" panose="05000000000000000000" pitchFamily="2" charset="2"/>
              <a:buChar char="§"/>
            </a:pPr>
            <a:r>
              <a:rPr lang="en-US" sz="2800" dirty="0"/>
              <a:t>Most of the Meta property is planted in prairie with trees added.</a:t>
            </a:r>
          </a:p>
        </p:txBody>
      </p:sp>
    </p:spTree>
    <p:extLst>
      <p:ext uri="{BB962C8B-B14F-4D97-AF65-F5344CB8AC3E}">
        <p14:creationId xmlns:p14="http://schemas.microsoft.com/office/powerpoint/2010/main" val="807313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EDD70-2801-5515-525A-43566783113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3BE799-B78D-E684-BC7E-050EEB5E94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BE1EC35-D667-AC7D-3C1F-853FC3E20B4A}"/>
              </a:ext>
            </a:extLst>
          </p:cNvPr>
          <p:cNvSpPr txBox="1"/>
          <p:nvPr/>
        </p:nvSpPr>
        <p:spPr>
          <a:xfrm>
            <a:off x="597562" y="474880"/>
            <a:ext cx="10626436" cy="3539430"/>
          </a:xfrm>
          <a:prstGeom prst="rect">
            <a:avLst/>
          </a:prstGeom>
          <a:noFill/>
        </p:spPr>
        <p:txBody>
          <a:bodyPr wrap="square" rtlCol="0">
            <a:spAutoFit/>
          </a:bodyPr>
          <a:lstStyle/>
          <a:p>
            <a:r>
              <a:rPr lang="en-US" sz="2800" b="1" dirty="0"/>
              <a:t>Neighbors Include:</a:t>
            </a:r>
          </a:p>
          <a:p>
            <a:pPr lvl="0"/>
            <a:endParaRPr lang="en-US" sz="2800" dirty="0"/>
          </a:p>
          <a:p>
            <a:pPr marL="457200" indent="-457200">
              <a:buFont typeface="Wingdings" panose="05000000000000000000" pitchFamily="2" charset="2"/>
              <a:buChar char="§"/>
            </a:pPr>
            <a:r>
              <a:rPr lang="en-US" sz="2800" dirty="0"/>
              <a:t>A year-round RV park with 142 spaces, with plans to add 102 more… and all of them closer to the data center, and</a:t>
            </a:r>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r>
              <a:rPr lang="en-US" sz="2800" dirty="0"/>
              <a:t>18 single-family homes are within a quarter-mile.</a:t>
            </a:r>
          </a:p>
          <a:p>
            <a:pPr marL="457200" indent="-457200">
              <a:buFont typeface="Wingdings" panose="05000000000000000000" pitchFamily="2" charset="2"/>
              <a:buChar char="§"/>
            </a:pPr>
            <a:endParaRPr lang="en-US" sz="2800" dirty="0"/>
          </a:p>
          <a:p>
            <a:pPr marL="457200" indent="-457200">
              <a:buFont typeface="Wingdings" panose="05000000000000000000" pitchFamily="2" charset="2"/>
              <a:buChar char="§"/>
            </a:pPr>
            <a:r>
              <a:rPr lang="en-US" sz="2800" dirty="0"/>
              <a:t>Property value increases (adjacent neighbors):</a:t>
            </a:r>
          </a:p>
        </p:txBody>
      </p:sp>
      <p:graphicFrame>
        <p:nvGraphicFramePr>
          <p:cNvPr id="3" name="Table 2">
            <a:extLst>
              <a:ext uri="{FF2B5EF4-FFF2-40B4-BE49-F238E27FC236}">
                <a16:creationId xmlns:a16="http://schemas.microsoft.com/office/drawing/2014/main" id="{67C7B6E6-831E-FEA3-017E-BB63F0EF36B7}"/>
              </a:ext>
            </a:extLst>
          </p:cNvPr>
          <p:cNvGraphicFramePr>
            <a:graphicFrameLocks noGrp="1"/>
          </p:cNvGraphicFramePr>
          <p:nvPr>
            <p:extLst>
              <p:ext uri="{D42A27DB-BD31-4B8C-83A1-F6EECF244321}">
                <p14:modId xmlns:p14="http://schemas.microsoft.com/office/powerpoint/2010/main" val="3667367482"/>
              </p:ext>
            </p:extLst>
          </p:nvPr>
        </p:nvGraphicFramePr>
        <p:xfrm>
          <a:off x="1045618" y="4014310"/>
          <a:ext cx="9936323" cy="2337059"/>
        </p:xfrm>
        <a:graphic>
          <a:graphicData uri="http://schemas.openxmlformats.org/drawingml/2006/table">
            <a:tbl>
              <a:tblPr>
                <a:tableStyleId>{5C22544A-7EE6-4342-B048-85BDC9FD1C3A}</a:tableStyleId>
              </a:tblPr>
              <a:tblGrid>
                <a:gridCol w="1828848">
                  <a:extLst>
                    <a:ext uri="{9D8B030D-6E8A-4147-A177-3AD203B41FA5}">
                      <a16:colId xmlns:a16="http://schemas.microsoft.com/office/drawing/2014/main" val="3026391298"/>
                    </a:ext>
                  </a:extLst>
                </a:gridCol>
                <a:gridCol w="729880">
                  <a:extLst>
                    <a:ext uri="{9D8B030D-6E8A-4147-A177-3AD203B41FA5}">
                      <a16:colId xmlns:a16="http://schemas.microsoft.com/office/drawing/2014/main" val="1425435737"/>
                    </a:ext>
                  </a:extLst>
                </a:gridCol>
                <a:gridCol w="248823">
                  <a:extLst>
                    <a:ext uri="{9D8B030D-6E8A-4147-A177-3AD203B41FA5}">
                      <a16:colId xmlns:a16="http://schemas.microsoft.com/office/drawing/2014/main" val="699915589"/>
                    </a:ext>
                  </a:extLst>
                </a:gridCol>
                <a:gridCol w="947431">
                  <a:extLst>
                    <a:ext uri="{9D8B030D-6E8A-4147-A177-3AD203B41FA5}">
                      <a16:colId xmlns:a16="http://schemas.microsoft.com/office/drawing/2014/main" val="417562725"/>
                    </a:ext>
                  </a:extLst>
                </a:gridCol>
                <a:gridCol w="859536">
                  <a:extLst>
                    <a:ext uri="{9D8B030D-6E8A-4147-A177-3AD203B41FA5}">
                      <a16:colId xmlns:a16="http://schemas.microsoft.com/office/drawing/2014/main" val="1990478936"/>
                    </a:ext>
                  </a:extLst>
                </a:gridCol>
                <a:gridCol w="356616">
                  <a:extLst>
                    <a:ext uri="{9D8B030D-6E8A-4147-A177-3AD203B41FA5}">
                      <a16:colId xmlns:a16="http://schemas.microsoft.com/office/drawing/2014/main" val="886021692"/>
                    </a:ext>
                  </a:extLst>
                </a:gridCol>
                <a:gridCol w="1060704">
                  <a:extLst>
                    <a:ext uri="{9D8B030D-6E8A-4147-A177-3AD203B41FA5}">
                      <a16:colId xmlns:a16="http://schemas.microsoft.com/office/drawing/2014/main" val="2980280941"/>
                    </a:ext>
                  </a:extLst>
                </a:gridCol>
                <a:gridCol w="197026">
                  <a:extLst>
                    <a:ext uri="{9D8B030D-6E8A-4147-A177-3AD203B41FA5}">
                      <a16:colId xmlns:a16="http://schemas.microsoft.com/office/drawing/2014/main" val="1406276873"/>
                    </a:ext>
                  </a:extLst>
                </a:gridCol>
                <a:gridCol w="933085">
                  <a:extLst>
                    <a:ext uri="{9D8B030D-6E8A-4147-A177-3AD203B41FA5}">
                      <a16:colId xmlns:a16="http://schemas.microsoft.com/office/drawing/2014/main" val="3653569434"/>
                    </a:ext>
                  </a:extLst>
                </a:gridCol>
                <a:gridCol w="385675">
                  <a:extLst>
                    <a:ext uri="{9D8B030D-6E8A-4147-A177-3AD203B41FA5}">
                      <a16:colId xmlns:a16="http://schemas.microsoft.com/office/drawing/2014/main" val="4221530688"/>
                    </a:ext>
                  </a:extLst>
                </a:gridCol>
                <a:gridCol w="796233">
                  <a:extLst>
                    <a:ext uri="{9D8B030D-6E8A-4147-A177-3AD203B41FA5}">
                      <a16:colId xmlns:a16="http://schemas.microsoft.com/office/drawing/2014/main" val="3988075915"/>
                    </a:ext>
                  </a:extLst>
                </a:gridCol>
                <a:gridCol w="796233">
                  <a:extLst>
                    <a:ext uri="{9D8B030D-6E8A-4147-A177-3AD203B41FA5}">
                      <a16:colId xmlns:a16="http://schemas.microsoft.com/office/drawing/2014/main" val="3189352252"/>
                    </a:ext>
                  </a:extLst>
                </a:gridCol>
                <a:gridCol w="796233">
                  <a:extLst>
                    <a:ext uri="{9D8B030D-6E8A-4147-A177-3AD203B41FA5}">
                      <a16:colId xmlns:a16="http://schemas.microsoft.com/office/drawing/2014/main" val="449642671"/>
                    </a:ext>
                  </a:extLst>
                </a:gridCol>
              </a:tblGrid>
              <a:tr h="228506">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b="0" i="0" u="none" strike="noStrike" dirty="0">
                          <a:solidFill>
                            <a:srgbClr val="000000"/>
                          </a:solidFill>
                          <a:effectLst/>
                          <a:latin typeface="Aptos Narrow" panose="020B0004020202020204" pitchFamily="34" charset="0"/>
                        </a:rPr>
                        <a:t>Baseline</a:t>
                      </a:r>
                    </a:p>
                  </a:txBody>
                  <a:tcPr marL="9525" marR="9525" marT="9525" marB="0" anchor="b"/>
                </a:tc>
                <a:tc>
                  <a:txBody>
                    <a:bodyPr/>
                    <a:lstStyle/>
                    <a:p>
                      <a:pPr algn="r"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Assessed</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b="0" i="0" u="none" strike="noStrike" dirty="0">
                          <a:solidFill>
                            <a:srgbClr val="000000"/>
                          </a:solidFill>
                          <a:effectLst/>
                          <a:latin typeface="Aptos Narrow" panose="020B0004020202020204" pitchFamily="34" charset="0"/>
                        </a:rPr>
                        <a:t>Percent</a:t>
                      </a: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155889069"/>
                  </a:ext>
                </a:extLst>
              </a:tr>
              <a:tr h="225089">
                <a:tc>
                  <a:txBody>
                    <a:bodyPr/>
                    <a:lstStyle/>
                    <a:p>
                      <a:pPr algn="l" fontAlgn="b">
                        <a:buNone/>
                      </a:pPr>
                      <a:r>
                        <a:rPr lang="en-US" sz="1100" u="none" strike="noStrike">
                          <a:effectLst/>
                        </a:rPr>
                        <a:t>Property</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Size</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Assessed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b="0" i="0" u="none" strike="noStrike" dirty="0">
                          <a:solidFill>
                            <a:srgbClr val="000000"/>
                          </a:solidFill>
                          <a:effectLst/>
                          <a:latin typeface="Aptos Narrow" panose="020B0004020202020204" pitchFamily="34" charset="0"/>
                        </a:rPr>
                        <a:t>Assessment</a:t>
                      </a:r>
                    </a:p>
                  </a:txBody>
                  <a:tcPr marL="9525" marR="9525" marT="9525" marB="0" anchor="b"/>
                </a:tc>
                <a:tc>
                  <a:txBody>
                    <a:bodyPr/>
                    <a:lstStyle/>
                    <a:p>
                      <a:pPr algn="r"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Value</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Increase</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70126833"/>
                  </a:ext>
                </a:extLst>
              </a:tr>
              <a:tr h="220459">
                <a:tc>
                  <a:txBody>
                    <a:bodyPr/>
                    <a:lstStyle/>
                    <a:p>
                      <a:pPr algn="l" fontAlgn="b">
                        <a:buNone/>
                      </a:pPr>
                      <a:r>
                        <a:rPr lang="en-US" sz="1100" u="none" strike="noStrike" dirty="0">
                          <a:effectLst/>
                        </a:rPr>
                        <a:t>Identifier</a:t>
                      </a:r>
                      <a:endParaRPr lang="en-US" sz="11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buNone/>
                      </a:pPr>
                      <a:r>
                        <a:rPr lang="en-US" sz="1100" u="none" strike="noStrike" dirty="0">
                          <a:effectLst/>
                        </a:rPr>
                        <a:t>(Acres)</a:t>
                      </a:r>
                      <a:endParaRPr lang="en-US" sz="11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buNone/>
                      </a:pPr>
                      <a:r>
                        <a:rPr lang="en-US" sz="1100" u="none" strike="noStrike" dirty="0">
                          <a:effectLst/>
                        </a:rPr>
                        <a:t> </a:t>
                      </a:r>
                      <a:endParaRPr lang="en-US" sz="11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buNone/>
                      </a:pPr>
                      <a:r>
                        <a:rPr lang="en-US" sz="1100" u="none" strike="noStrike" dirty="0">
                          <a:effectLst/>
                        </a:rPr>
                        <a:t>Value</a:t>
                      </a:r>
                      <a:endParaRPr lang="en-US" sz="11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buNone/>
                      </a:pPr>
                      <a:r>
                        <a:rPr lang="en-US" sz="1100" u="none" strike="noStrike" dirty="0">
                          <a:effectLst/>
                        </a:rPr>
                        <a:t>Year</a:t>
                      </a:r>
                      <a:endParaRPr lang="en-US" sz="11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buNone/>
                      </a:pPr>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buNone/>
                      </a:pPr>
                      <a:r>
                        <a:rPr lang="en-US" sz="1100" u="none" strike="noStrike">
                          <a:effectLst/>
                        </a:rPr>
                        <a:t>2026</a:t>
                      </a:r>
                      <a:endParaRPr lang="en-US" sz="1100" b="0" i="0" u="none" strike="noStrike">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buNone/>
                      </a:pPr>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buNone/>
                      </a:pPr>
                      <a:r>
                        <a:rPr lang="en-US" sz="1100" b="0" i="0" u="none" strike="noStrike" dirty="0">
                          <a:solidFill>
                            <a:srgbClr val="000000"/>
                          </a:solidFill>
                          <a:effectLst/>
                          <a:latin typeface="Aptos Narrow" panose="020B0004020202020204" pitchFamily="34" charset="0"/>
                        </a:rPr>
                        <a:t>Since baseline</a:t>
                      </a: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9702712"/>
                  </a:ext>
                </a:extLst>
              </a:tr>
              <a:tr h="332601">
                <a:tc>
                  <a:txBody>
                    <a:bodyPr/>
                    <a:lstStyle/>
                    <a:p>
                      <a:pPr algn="l" fontAlgn="b">
                        <a:buNone/>
                      </a:pPr>
                      <a:r>
                        <a:rPr lang="en-US" sz="1100" u="none" strike="noStrike">
                          <a:effectLst/>
                        </a:rPr>
                        <a:t>171/00055-016-000</a:t>
                      </a: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buNone/>
                      </a:pPr>
                      <a:r>
                        <a:rPr lang="en-US" sz="1100" u="none" strike="noStrike">
                          <a:effectLst/>
                        </a:rPr>
                        <a:t>0.92</a:t>
                      </a: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buNone/>
                      </a:pPr>
                      <a:r>
                        <a:rPr lang="en-US" sz="1100" u="none" strike="noStrike" dirty="0">
                          <a:effectLst/>
                        </a:rPr>
                        <a:t> $        153,500 </a:t>
                      </a:r>
                      <a:endParaRPr lang="en-US" sz="1100" b="0" i="0" u="none" strike="noStrike" dirty="0">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buNone/>
                      </a:pPr>
                      <a:r>
                        <a:rPr lang="en-US" sz="1100" u="none" strike="noStrike">
                          <a:effectLst/>
                        </a:rPr>
                        <a:t>2017</a:t>
                      </a: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buNone/>
                      </a:pPr>
                      <a:r>
                        <a:rPr lang="en-US" sz="1100" u="none" strike="noStrike" dirty="0">
                          <a:effectLst/>
                        </a:rPr>
                        <a:t> $        216,400 </a:t>
                      </a:r>
                      <a:endParaRPr lang="en-US" sz="1100" b="0" i="0" u="none" strike="noStrike" dirty="0">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buNone/>
                      </a:pPr>
                      <a:r>
                        <a:rPr lang="en-US" sz="1100" u="none" strike="noStrike">
                          <a:effectLst/>
                        </a:rPr>
                        <a:t>41.0%</a:t>
                      </a: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10306623"/>
                  </a:ext>
                </a:extLst>
              </a:tr>
              <a:tr h="332601">
                <a:tc>
                  <a:txBody>
                    <a:bodyPr/>
                    <a:lstStyle/>
                    <a:p>
                      <a:pPr algn="l" fontAlgn="b">
                        <a:buNone/>
                      </a:pPr>
                      <a:r>
                        <a:rPr lang="en-US" sz="1100" u="none" strike="noStrike">
                          <a:effectLst/>
                        </a:rPr>
                        <a:t>171/00055-015-000</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3.81</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257,400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2017</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403,900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56.9%</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80703266"/>
                  </a:ext>
                </a:extLst>
              </a:tr>
              <a:tr h="332601">
                <a:tc>
                  <a:txBody>
                    <a:bodyPr/>
                    <a:lstStyle/>
                    <a:p>
                      <a:pPr algn="l" fontAlgn="b">
                        <a:buNone/>
                      </a:pPr>
                      <a:r>
                        <a:rPr lang="en-US" sz="1100" u="none" strike="noStrike">
                          <a:effectLst/>
                        </a:rPr>
                        <a:t>171/00055-032-000</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1.30</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261,300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2020</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379,500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45.2%</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305790248"/>
                  </a:ext>
                </a:extLst>
              </a:tr>
              <a:tr h="332601">
                <a:tc>
                  <a:txBody>
                    <a:bodyPr/>
                    <a:lstStyle/>
                    <a:p>
                      <a:pPr algn="l" fontAlgn="b">
                        <a:buNone/>
                      </a:pPr>
                      <a:r>
                        <a:rPr lang="en-US" sz="1100" u="none" strike="noStrike">
                          <a:effectLst/>
                        </a:rPr>
                        <a:t>190/00144-004-000</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0.88</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168,000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2017</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281,200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67.4%</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18068265"/>
                  </a:ext>
                </a:extLst>
              </a:tr>
              <a:tr h="332601">
                <a:tc>
                  <a:txBody>
                    <a:bodyPr/>
                    <a:lstStyle/>
                    <a:p>
                      <a:pPr algn="l" fontAlgn="b">
                        <a:buNone/>
                      </a:pPr>
                      <a:r>
                        <a:rPr lang="en-US" sz="1100" u="none" strike="noStrike">
                          <a:effectLst/>
                        </a:rPr>
                        <a:t>190/01640-005-001</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1.20</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191,300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2017</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dirty="0">
                          <a:effectLst/>
                        </a:rPr>
                        <a:t> $        447,200 </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en-US" sz="1100" u="none" strike="noStrike">
                          <a:effectLst/>
                        </a:rPr>
                        <a:t>133.8%</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tc>
                <a:tc gridSpan="3">
                  <a:txBody>
                    <a:bodyPr/>
                    <a:lstStyle/>
                    <a:p>
                      <a:pPr algn="l" fontAlgn="b">
                        <a:buNone/>
                      </a:pPr>
                      <a:r>
                        <a:rPr lang="en-US" sz="1100" u="none" strike="noStrike" dirty="0">
                          <a:effectLst/>
                        </a:rPr>
                        <a:t>bedroom addition in  2019 </a:t>
                      </a:r>
                      <a:endParaRPr lang="en-US" sz="1100" b="0"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7123434"/>
                  </a:ext>
                </a:extLst>
              </a:tr>
            </a:tbl>
          </a:graphicData>
        </a:graphic>
      </p:graphicFrame>
    </p:spTree>
    <p:extLst>
      <p:ext uri="{BB962C8B-B14F-4D97-AF65-F5344CB8AC3E}">
        <p14:creationId xmlns:p14="http://schemas.microsoft.com/office/powerpoint/2010/main" val="1916612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AB00C-DEF6-88E0-B9FE-AF10BB1D007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40DCBC-2757-0F61-446E-83BE170839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A1035B0-04EB-08CE-08C9-718D4706ACFE}"/>
              </a:ext>
            </a:extLst>
          </p:cNvPr>
          <p:cNvSpPr txBox="1"/>
          <p:nvPr/>
        </p:nvSpPr>
        <p:spPr>
          <a:xfrm>
            <a:off x="436418" y="478855"/>
            <a:ext cx="11319163" cy="5940088"/>
          </a:xfrm>
          <a:prstGeom prst="rect">
            <a:avLst/>
          </a:prstGeom>
          <a:noFill/>
        </p:spPr>
        <p:txBody>
          <a:bodyPr wrap="square" rtlCol="0">
            <a:spAutoFit/>
          </a:bodyPr>
          <a:lstStyle/>
          <a:p>
            <a:r>
              <a:rPr lang="en-US" sz="3200" b="1" dirty="0"/>
              <a:t>Altoona Water System</a:t>
            </a:r>
            <a:endParaRPr lang="en-US" sz="3200" dirty="0"/>
          </a:p>
          <a:p>
            <a:endParaRPr lang="en-US" sz="1200" dirty="0"/>
          </a:p>
          <a:p>
            <a:r>
              <a:rPr lang="en-US" sz="2800" dirty="0"/>
              <a:t>Altoona operates our own water treatment system. </a:t>
            </a:r>
          </a:p>
          <a:p>
            <a:endParaRPr lang="en-US" sz="2800" dirty="0"/>
          </a:p>
          <a:p>
            <a:r>
              <a:rPr lang="en-US" sz="2800" dirty="0"/>
              <a:t>In 1998, we opened our latest water plant and production capacity increased to 4 million gallons per day.</a:t>
            </a:r>
          </a:p>
          <a:p>
            <a:endParaRPr lang="en-US" sz="2800" dirty="0"/>
          </a:p>
          <a:p>
            <a:r>
              <a:rPr lang="en-US" sz="2800" dirty="0"/>
              <a:t>Since then, the …</a:t>
            </a:r>
          </a:p>
          <a:p>
            <a:pPr marL="514350" lvl="0" indent="-514350">
              <a:buFont typeface="+mj-lt"/>
              <a:buAutoNum type="arabicPeriod"/>
            </a:pPr>
            <a:r>
              <a:rPr lang="en-US" sz="2800" dirty="0"/>
              <a:t>Population has increased approximately 150% (9K to over 22K today).</a:t>
            </a:r>
          </a:p>
          <a:p>
            <a:pPr marL="514350" lvl="0" indent="-514350">
              <a:buFont typeface="+mj-lt"/>
              <a:buAutoNum type="arabicPeriod"/>
            </a:pPr>
            <a:r>
              <a:rPr lang="en-US" sz="2800" dirty="0"/>
              <a:t>Commercial development expanded significantly (Walmart, Target, Lowes, Menards, Hy-Vee, Bass Pro, Outlet Mall, water parks at Adventureland and the city, many car washes, and restaurants).</a:t>
            </a:r>
          </a:p>
          <a:p>
            <a:pPr marL="514350" lvl="0" indent="-514350">
              <a:buFont typeface="+mj-lt"/>
              <a:buAutoNum type="arabicPeriod"/>
            </a:pPr>
            <a:r>
              <a:rPr lang="en-US" sz="2800" dirty="0"/>
              <a:t>Industrial development expanded significantly (Meta, over 3 million SF of warehouse space, a cold storage facility, and others).</a:t>
            </a:r>
          </a:p>
        </p:txBody>
      </p:sp>
    </p:spTree>
    <p:extLst>
      <p:ext uri="{BB962C8B-B14F-4D97-AF65-F5344CB8AC3E}">
        <p14:creationId xmlns:p14="http://schemas.microsoft.com/office/powerpoint/2010/main" val="3652532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809A-8DA5-01D9-D087-F43BF840A18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E36C480-B112-F347-4AB8-6D54603AB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E51B920E-B867-FA41-3D94-CDABF0B60C99}"/>
              </a:ext>
            </a:extLst>
          </p:cNvPr>
          <p:cNvSpPr txBox="1"/>
          <p:nvPr/>
        </p:nvSpPr>
        <p:spPr>
          <a:xfrm>
            <a:off x="436418" y="991473"/>
            <a:ext cx="11319163" cy="3293209"/>
          </a:xfrm>
          <a:prstGeom prst="rect">
            <a:avLst/>
          </a:prstGeom>
          <a:noFill/>
        </p:spPr>
        <p:txBody>
          <a:bodyPr wrap="square" rtlCol="0">
            <a:spAutoFit/>
          </a:bodyPr>
          <a:lstStyle/>
          <a:p>
            <a:r>
              <a:rPr lang="en-US" sz="3200" b="1" dirty="0"/>
              <a:t>Today, in 2026, in the 28 years since our latest water plant opened in 1998, we still produce the same 4 million gallons of water each day.</a:t>
            </a:r>
            <a:endParaRPr lang="en-US" sz="3200" dirty="0"/>
          </a:p>
          <a:p>
            <a:endParaRPr lang="en-US" sz="2800" dirty="0"/>
          </a:p>
          <a:p>
            <a:r>
              <a:rPr lang="en-US" sz="2800" dirty="0"/>
              <a:t>The data centers have not had an impact on our ability to serve our growing residential demand or our new businesses.</a:t>
            </a:r>
          </a:p>
          <a:p>
            <a:endParaRPr lang="en-US" sz="2800" dirty="0"/>
          </a:p>
        </p:txBody>
      </p:sp>
    </p:spTree>
    <p:extLst>
      <p:ext uri="{BB962C8B-B14F-4D97-AF65-F5344CB8AC3E}">
        <p14:creationId xmlns:p14="http://schemas.microsoft.com/office/powerpoint/2010/main" val="4146890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6D17C-3330-D68C-9007-C911C6B349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4DA463B-74B8-70EC-CFE8-34C803A572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F6B98A4-BB41-FB38-2387-89D7DE0E1483}"/>
              </a:ext>
            </a:extLst>
          </p:cNvPr>
          <p:cNvSpPr txBox="1"/>
          <p:nvPr/>
        </p:nvSpPr>
        <p:spPr>
          <a:xfrm>
            <a:off x="346364" y="451146"/>
            <a:ext cx="11263746" cy="5755422"/>
          </a:xfrm>
          <a:prstGeom prst="rect">
            <a:avLst/>
          </a:prstGeom>
          <a:noFill/>
        </p:spPr>
        <p:txBody>
          <a:bodyPr wrap="square" rtlCol="0">
            <a:spAutoFit/>
          </a:bodyPr>
          <a:lstStyle/>
          <a:p>
            <a:r>
              <a:rPr lang="en-US" sz="3200" b="1" dirty="0"/>
              <a:t>Water Use in Context</a:t>
            </a:r>
            <a:endParaRPr lang="en-US" sz="3200" dirty="0"/>
          </a:p>
          <a:p>
            <a:r>
              <a:rPr lang="en-US" sz="2800" dirty="0"/>
              <a:t>Most people have no idea how much water is consumed in daily life.</a:t>
            </a:r>
            <a:endParaRPr lang="en-US" sz="2800" b="1" dirty="0"/>
          </a:p>
          <a:p>
            <a:endParaRPr lang="en-US" sz="2800" b="1" dirty="0"/>
          </a:p>
          <a:p>
            <a:r>
              <a:rPr lang="en-US" sz="2800" b="1" dirty="0"/>
              <a:t>Comparing Land Uses:</a:t>
            </a:r>
            <a:endParaRPr lang="en-US" sz="2800" dirty="0"/>
          </a:p>
          <a:p>
            <a:r>
              <a:rPr lang="en-US" sz="2800" dirty="0"/>
              <a:t>Meta Altoona Campus is 603 acres in size. </a:t>
            </a:r>
          </a:p>
          <a:p>
            <a:endParaRPr lang="en-US" sz="2800" dirty="0"/>
          </a:p>
          <a:p>
            <a:pPr lvl="0"/>
            <a:r>
              <a:rPr lang="en-US" sz="2800" dirty="0"/>
              <a:t>Equivalent residential development – at 3 housing units per acre, that equals 1,800 single-family homes that would fit in the same land area. </a:t>
            </a:r>
          </a:p>
          <a:p>
            <a:endParaRPr lang="en-US" sz="2800" dirty="0"/>
          </a:p>
          <a:p>
            <a:pPr lvl="0"/>
            <a:r>
              <a:rPr lang="en-US" sz="2800" dirty="0"/>
              <a:t>	- Estimated water use: approximately </a:t>
            </a:r>
            <a:r>
              <a:rPr lang="en-US" sz="2800" u="sng" dirty="0"/>
              <a:t>235,000 GPD</a:t>
            </a:r>
            <a:r>
              <a:rPr lang="en-US" sz="2800" dirty="0"/>
              <a:t>.</a:t>
            </a:r>
          </a:p>
          <a:p>
            <a:pPr lvl="0"/>
            <a:endParaRPr lang="en-US" sz="2800" dirty="0"/>
          </a:p>
          <a:p>
            <a:pPr lvl="0"/>
            <a:r>
              <a:rPr lang="en-US" sz="2800" dirty="0"/>
              <a:t>The Meta Altoona facility uses about 65% of the water a similarly sized single-family residential subdivision would use. </a:t>
            </a:r>
          </a:p>
        </p:txBody>
      </p:sp>
    </p:spTree>
    <p:extLst>
      <p:ext uri="{BB962C8B-B14F-4D97-AF65-F5344CB8AC3E}">
        <p14:creationId xmlns:p14="http://schemas.microsoft.com/office/powerpoint/2010/main" val="2188973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7D602-60BF-E932-05EE-25BA19E4AF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EF447-7A2B-4F37-4104-C2EF8FBDB36F}"/>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6327054C-2D9F-4997-4330-51776122653D}"/>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65287081-2C21-B3CC-74E1-DB4D877E4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A823012-AB1D-FFCB-5E40-EE2E65307936}"/>
              </a:ext>
            </a:extLst>
          </p:cNvPr>
          <p:cNvSpPr txBox="1"/>
          <p:nvPr/>
        </p:nvSpPr>
        <p:spPr>
          <a:xfrm>
            <a:off x="360494" y="1122363"/>
            <a:ext cx="10792691" cy="4031873"/>
          </a:xfrm>
          <a:prstGeom prst="rect">
            <a:avLst/>
          </a:prstGeom>
          <a:noFill/>
        </p:spPr>
        <p:txBody>
          <a:bodyPr wrap="square" rtlCol="0">
            <a:spAutoFit/>
          </a:bodyPr>
          <a:lstStyle/>
          <a:p>
            <a:r>
              <a:rPr lang="en-US" sz="3200" b="1" dirty="0"/>
              <a:t>Water Use Perspective</a:t>
            </a:r>
            <a:r>
              <a:rPr lang="en-US" sz="3200" dirty="0"/>
              <a:t> - </a:t>
            </a:r>
            <a:r>
              <a:rPr lang="en-US" sz="2800" b="1" i="1" dirty="0"/>
              <a:t>nearly every industry uses water</a:t>
            </a:r>
            <a:endParaRPr lang="en-US" sz="2800" i="1" dirty="0"/>
          </a:p>
          <a:p>
            <a:endParaRPr lang="en-US" sz="2800" dirty="0"/>
          </a:p>
          <a:p>
            <a:r>
              <a:rPr lang="en-US" sz="2800" dirty="0"/>
              <a:t>Examples: Food processing facilities, manufacturing plants, cold storage facilities, hotels and casinos, amusement parks, etc.</a:t>
            </a:r>
          </a:p>
          <a:p>
            <a:pPr lvl="0"/>
            <a:endParaRPr lang="en-US" sz="2800" dirty="0"/>
          </a:p>
          <a:p>
            <a:pPr lvl="0"/>
            <a:r>
              <a:rPr lang="en-US" sz="2800" dirty="0"/>
              <a:t>Meta is not Altoona’s largest water user - that user is a small food production plant that makes dressing, sauces, and pastas (sits on about 10 acres in the middle of Altoona). Additionally, 30-40% of all water used in Altoona in the warmer months is for lawn irrigation.</a:t>
            </a:r>
          </a:p>
        </p:txBody>
      </p:sp>
    </p:spTree>
    <p:extLst>
      <p:ext uri="{BB962C8B-B14F-4D97-AF65-F5344CB8AC3E}">
        <p14:creationId xmlns:p14="http://schemas.microsoft.com/office/powerpoint/2010/main" val="2737792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430B1-0C02-E5E4-FD28-E086AFE7AEF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6F70048-F342-336C-FDDF-54915A9D7E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B626C41-485F-DCB2-530C-BBE0F63F7DF5}"/>
              </a:ext>
            </a:extLst>
          </p:cNvPr>
          <p:cNvSpPr txBox="1"/>
          <p:nvPr/>
        </p:nvSpPr>
        <p:spPr>
          <a:xfrm>
            <a:off x="360218" y="491557"/>
            <a:ext cx="10626436" cy="6617196"/>
          </a:xfrm>
          <a:prstGeom prst="rect">
            <a:avLst/>
          </a:prstGeom>
          <a:noFill/>
        </p:spPr>
        <p:txBody>
          <a:bodyPr wrap="square" rtlCol="0">
            <a:spAutoFit/>
          </a:bodyPr>
          <a:lstStyle/>
          <a:p>
            <a:r>
              <a:rPr lang="en-US" sz="3200" b="1" dirty="0"/>
              <a:t>MidAmerican Energy is our utility provider</a:t>
            </a:r>
          </a:p>
          <a:p>
            <a:r>
              <a:rPr lang="en-US" sz="2800" dirty="0"/>
              <a:t>	</a:t>
            </a:r>
            <a:r>
              <a:rPr lang="en-US" sz="2000" dirty="0"/>
              <a:t>(they produce a one-pager about data centers)</a:t>
            </a:r>
            <a:endParaRPr lang="en-US" sz="2800" dirty="0"/>
          </a:p>
          <a:p>
            <a:endParaRPr lang="en-US" sz="2800" dirty="0"/>
          </a:p>
          <a:p>
            <a:r>
              <a:rPr lang="en-US" sz="2800" dirty="0"/>
              <a:t>They report improved system reliability, enhanced infrastructure, and long-term capacity planning.</a:t>
            </a:r>
          </a:p>
          <a:p>
            <a:endParaRPr lang="en-US" sz="2800" dirty="0"/>
          </a:p>
          <a:p>
            <a:r>
              <a:rPr lang="en-US" sz="2800" dirty="0"/>
              <a:t>Large industrial customers, such as data centers, are required to fund the power and infrastructure needed to serve them, such as substations and transmission upgrades.  Those costs are not passed on to existing customers.</a:t>
            </a:r>
          </a:p>
          <a:p>
            <a:endParaRPr lang="en-US" sz="2800" dirty="0"/>
          </a:p>
          <a:p>
            <a:r>
              <a:rPr lang="en-US" sz="2800" b="1" dirty="0"/>
              <a:t>Additional Protections for new data center projects:</a:t>
            </a:r>
            <a:endParaRPr lang="en-US" sz="2800" dirty="0"/>
          </a:p>
          <a:p>
            <a:pPr lvl="0"/>
            <a:r>
              <a:rPr lang="en-US" sz="2800" dirty="0"/>
              <a:t>- Load commitment agreements</a:t>
            </a:r>
          </a:p>
          <a:p>
            <a:pPr lvl="0"/>
            <a:r>
              <a:rPr lang="en-US" sz="2800" dirty="0"/>
              <a:t>- Exit penalties</a:t>
            </a:r>
          </a:p>
          <a:p>
            <a:pPr lvl="0"/>
            <a:endParaRPr lang="en-US" sz="2800" dirty="0">
              <a:solidFill>
                <a:srgbClr val="FF0000"/>
              </a:solidFill>
            </a:endParaRPr>
          </a:p>
        </p:txBody>
      </p:sp>
    </p:spTree>
    <p:extLst>
      <p:ext uri="{BB962C8B-B14F-4D97-AF65-F5344CB8AC3E}">
        <p14:creationId xmlns:p14="http://schemas.microsoft.com/office/powerpoint/2010/main" val="723096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E0BAB-3E06-CDEA-A554-D39663981A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9A21F38-DE70-AE99-13B3-C98BFEAD2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408AC30-30AB-834B-7532-CA31418D9DD3}"/>
              </a:ext>
            </a:extLst>
          </p:cNvPr>
          <p:cNvSpPr txBox="1"/>
          <p:nvPr/>
        </p:nvSpPr>
        <p:spPr>
          <a:xfrm>
            <a:off x="415636" y="610136"/>
            <a:ext cx="10626436" cy="5386090"/>
          </a:xfrm>
          <a:prstGeom prst="rect">
            <a:avLst/>
          </a:prstGeom>
          <a:noFill/>
        </p:spPr>
        <p:txBody>
          <a:bodyPr wrap="square" rtlCol="0">
            <a:spAutoFit/>
          </a:bodyPr>
          <a:lstStyle/>
          <a:p>
            <a:r>
              <a:rPr lang="en-US" sz="3200" b="1" dirty="0"/>
              <a:t>Power and Grid Benefits</a:t>
            </a:r>
          </a:p>
          <a:p>
            <a:endParaRPr lang="en-US" sz="3200" b="1" dirty="0"/>
          </a:p>
          <a:p>
            <a:r>
              <a:rPr lang="en-US" sz="2800" b="1" dirty="0"/>
              <a:t>Infrastructure Investments Benefit Everyone</a:t>
            </a:r>
          </a:p>
          <a:p>
            <a:endParaRPr lang="en-US" sz="2800" dirty="0"/>
          </a:p>
          <a:p>
            <a:pPr marL="457200" indent="-457200">
              <a:buFont typeface="Arial" panose="020B0604020202020204" pitchFamily="34" charset="0"/>
              <a:buChar char="•"/>
            </a:pPr>
            <a:r>
              <a:rPr lang="en-US" sz="2800" dirty="0"/>
              <a:t>Meta electricity use is matched with 100% clean and renewable energy.</a:t>
            </a:r>
          </a:p>
          <a:p>
            <a:pPr marL="457200" indent="-457200">
              <a:buFont typeface="Arial" panose="020B0604020202020204" pitchFamily="34" charset="0"/>
              <a:buChar char="•"/>
            </a:pPr>
            <a:r>
              <a:rPr lang="en-US" sz="2800" dirty="0"/>
              <a:t>About 65% of Iowa’s electricity generation comes from renewable sources, with about 63% being from wind alone. </a:t>
            </a:r>
          </a:p>
          <a:p>
            <a:pPr marL="457200" indent="-457200">
              <a:buFont typeface="Arial" panose="020B0604020202020204" pitchFamily="34" charset="0"/>
              <a:buChar char="•"/>
            </a:pPr>
            <a:r>
              <a:rPr lang="en-US" sz="2800" dirty="0"/>
              <a:t>Data center development has funded:</a:t>
            </a:r>
          </a:p>
          <a:p>
            <a:pPr lvl="0"/>
            <a:r>
              <a:rPr lang="en-US" sz="2800" dirty="0"/>
              <a:t>		- Transmission system upgrades</a:t>
            </a:r>
          </a:p>
          <a:p>
            <a:pPr lvl="0"/>
            <a:r>
              <a:rPr lang="en-US" sz="2800" dirty="0"/>
              <a:t>		- Grid reliability improvements</a:t>
            </a:r>
          </a:p>
          <a:p>
            <a:pPr lvl="0"/>
            <a:r>
              <a:rPr lang="en-US" sz="2800" dirty="0"/>
              <a:t>		- Expanded electrical capacity</a:t>
            </a:r>
          </a:p>
        </p:txBody>
      </p:sp>
    </p:spTree>
    <p:extLst>
      <p:ext uri="{BB962C8B-B14F-4D97-AF65-F5344CB8AC3E}">
        <p14:creationId xmlns:p14="http://schemas.microsoft.com/office/powerpoint/2010/main" val="548477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8114B-F6D5-F698-230E-F626850921C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07253C-3996-B0A0-491A-7F48C76E8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F7EB2B2-FD55-E381-2F26-DD9932B670C8}"/>
              </a:ext>
            </a:extLst>
          </p:cNvPr>
          <p:cNvSpPr txBox="1"/>
          <p:nvPr/>
        </p:nvSpPr>
        <p:spPr>
          <a:xfrm>
            <a:off x="346363" y="451147"/>
            <a:ext cx="11249891" cy="5755422"/>
          </a:xfrm>
          <a:prstGeom prst="rect">
            <a:avLst/>
          </a:prstGeom>
          <a:noFill/>
        </p:spPr>
        <p:txBody>
          <a:bodyPr wrap="square" rtlCol="0">
            <a:spAutoFit/>
          </a:bodyPr>
          <a:lstStyle/>
          <a:p>
            <a:r>
              <a:rPr lang="en-US" sz="3200" b="1" dirty="0"/>
              <a:t>Economic Impact</a:t>
            </a:r>
          </a:p>
          <a:p>
            <a:endParaRPr lang="en-US" sz="2800" b="1" dirty="0"/>
          </a:p>
          <a:p>
            <a:r>
              <a:rPr lang="en-US" sz="2800" dirty="0"/>
              <a:t>Meta received a 20-year tax abatement on the buildings, not the land. </a:t>
            </a:r>
          </a:p>
          <a:p>
            <a:endParaRPr lang="en-US" sz="2800" dirty="0"/>
          </a:p>
          <a:p>
            <a:pPr marL="457200" indent="-457200">
              <a:buFont typeface="Arial" panose="020B0604020202020204" pitchFamily="34" charset="0"/>
              <a:buChar char="•"/>
            </a:pPr>
            <a:r>
              <a:rPr lang="en-US" sz="2800" dirty="0"/>
              <a:t>Abatements begin to expire in 2033</a:t>
            </a:r>
          </a:p>
          <a:p>
            <a:pPr marL="457200" indent="-457200">
              <a:buFont typeface="Arial" panose="020B0604020202020204" pitchFamily="34" charset="0"/>
              <a:buChar char="•"/>
            </a:pPr>
            <a:r>
              <a:rPr lang="en-US" sz="2800" dirty="0"/>
              <a:t>Have always paid taxes on the land</a:t>
            </a:r>
          </a:p>
          <a:p>
            <a:pPr marL="457200" indent="-457200">
              <a:buFont typeface="Arial" panose="020B0604020202020204" pitchFamily="34" charset="0"/>
              <a:buChar char="•"/>
            </a:pPr>
            <a:r>
              <a:rPr lang="en-US" sz="2800" dirty="0"/>
              <a:t>Pay a sizeable PILOT - </a:t>
            </a:r>
            <a:r>
              <a:rPr lang="en-US" sz="2800"/>
              <a:t>$8.1 </a:t>
            </a:r>
            <a:r>
              <a:rPr lang="en-US" sz="2800" dirty="0"/>
              <a:t>million in 2026</a:t>
            </a:r>
          </a:p>
          <a:p>
            <a:pPr marL="457200" indent="-457200">
              <a:buFont typeface="Arial" panose="020B0604020202020204" pitchFamily="34" charset="0"/>
              <a:buChar char="•"/>
            </a:pPr>
            <a:r>
              <a:rPr lang="en-US" sz="2800" dirty="0"/>
              <a:t>Have contributed approximately $5.4 million in community grants to schools, non-profits, libraries, clubs, events, organizations, etc.</a:t>
            </a:r>
          </a:p>
          <a:p>
            <a:pPr marL="457200" indent="-457200">
              <a:buFont typeface="Arial" panose="020B0604020202020204" pitchFamily="34" charset="0"/>
              <a:buChar char="•"/>
            </a:pPr>
            <a:r>
              <a:rPr lang="en-US" sz="2800" dirty="0"/>
              <a:t>Are a huge supporter of skilled trades both at the local high school level and at the community college level.</a:t>
            </a:r>
          </a:p>
          <a:p>
            <a:pPr marL="457200" indent="-457200">
              <a:buFont typeface="Arial" panose="020B0604020202020204" pitchFamily="34" charset="0"/>
              <a:buChar char="•"/>
            </a:pPr>
            <a:r>
              <a:rPr lang="en-US" sz="2800" dirty="0"/>
              <a:t>Public infrastructure investments.</a:t>
            </a:r>
          </a:p>
          <a:p>
            <a:pPr marL="1371600" lvl="2"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2750897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E2030-8D72-577E-F62A-15D034FB13B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3B7A029-0252-EC5F-3C58-71AC96DD8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A84693C-868C-C892-00C9-4FEEA7F27081}"/>
              </a:ext>
            </a:extLst>
          </p:cNvPr>
          <p:cNvSpPr txBox="1"/>
          <p:nvPr/>
        </p:nvSpPr>
        <p:spPr>
          <a:xfrm>
            <a:off x="346363" y="451147"/>
            <a:ext cx="11249891" cy="4031873"/>
          </a:xfrm>
          <a:prstGeom prst="rect">
            <a:avLst/>
          </a:prstGeom>
          <a:noFill/>
        </p:spPr>
        <p:txBody>
          <a:bodyPr wrap="square" rtlCol="0">
            <a:spAutoFit/>
          </a:bodyPr>
          <a:lstStyle/>
          <a:p>
            <a:r>
              <a:rPr lang="en-US" sz="3200" b="1" dirty="0"/>
              <a:t>Economic Impact, continued…</a:t>
            </a:r>
          </a:p>
          <a:p>
            <a:endParaRPr lang="en-US" sz="2800" dirty="0"/>
          </a:p>
          <a:p>
            <a:r>
              <a:rPr lang="en-US" sz="2800" u="sng" dirty="0"/>
              <a:t>Meta Campus Valuation:</a:t>
            </a:r>
          </a:p>
          <a:p>
            <a:pPr lvl="0"/>
            <a:r>
              <a:rPr lang="en-US" sz="2800" dirty="0"/>
              <a:t>Approximately $1.3 billion today</a:t>
            </a:r>
          </a:p>
          <a:p>
            <a:endParaRPr lang="en-US" sz="2800" dirty="0"/>
          </a:p>
          <a:p>
            <a:r>
              <a:rPr lang="en-US" sz="2800" u="sng" dirty="0"/>
              <a:t>Potential Annual Property Tax Impact (if full taxes were paid today):</a:t>
            </a:r>
          </a:p>
          <a:p>
            <a:pPr lvl="0"/>
            <a:r>
              <a:rPr lang="en-US" sz="2800" dirty="0"/>
              <a:t>-     Approximately $19 million each year to the school district</a:t>
            </a:r>
          </a:p>
          <a:p>
            <a:pPr marL="457200" lvl="0" indent="-457200">
              <a:buFontTx/>
              <a:buChar char="-"/>
            </a:pPr>
            <a:r>
              <a:rPr lang="en-US" sz="2800" dirty="0"/>
              <a:t>Approximately $13 million each year to the City</a:t>
            </a:r>
          </a:p>
          <a:p>
            <a:pPr marL="457200" lvl="0" indent="-457200">
              <a:buFontTx/>
              <a:buChar char="-"/>
            </a:pPr>
            <a:r>
              <a:rPr lang="en-US" sz="2800" dirty="0"/>
              <a:t>Total property taxes paid would be about $43 million</a:t>
            </a:r>
          </a:p>
        </p:txBody>
      </p:sp>
    </p:spTree>
    <p:extLst>
      <p:ext uri="{BB962C8B-B14F-4D97-AF65-F5344CB8AC3E}">
        <p14:creationId xmlns:p14="http://schemas.microsoft.com/office/powerpoint/2010/main" val="607189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4376B-6480-8E50-B4F1-D22CEA9A08A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A497883-31F4-D2F7-3F03-B899BB91AC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395DC14-3CEC-D122-29F4-82B4EF61A6B3}"/>
              </a:ext>
            </a:extLst>
          </p:cNvPr>
          <p:cNvSpPr txBox="1"/>
          <p:nvPr/>
        </p:nvSpPr>
        <p:spPr>
          <a:xfrm>
            <a:off x="415637" y="465001"/>
            <a:ext cx="10626436" cy="6370975"/>
          </a:xfrm>
          <a:prstGeom prst="rect">
            <a:avLst/>
          </a:prstGeom>
          <a:noFill/>
        </p:spPr>
        <p:txBody>
          <a:bodyPr wrap="square" rtlCol="0">
            <a:spAutoFit/>
          </a:bodyPr>
          <a:lstStyle/>
          <a:p>
            <a:r>
              <a:rPr lang="en-US" sz="3200" b="1" dirty="0"/>
              <a:t>Jobs and Workforce Impact</a:t>
            </a:r>
            <a:endParaRPr lang="en-US" sz="3200" dirty="0"/>
          </a:p>
          <a:p>
            <a:endParaRPr lang="en-US" sz="1200" b="1" dirty="0"/>
          </a:p>
          <a:p>
            <a:r>
              <a:rPr lang="en-US" sz="2800" b="1" dirty="0"/>
              <a:t>Employment</a:t>
            </a:r>
            <a:endParaRPr lang="en-US" sz="2800" dirty="0"/>
          </a:p>
          <a:p>
            <a:r>
              <a:rPr lang="en-US" sz="2800" dirty="0"/>
              <a:t>- Meta Campus: support 400+ permanent employees.</a:t>
            </a:r>
          </a:p>
          <a:p>
            <a:pPr lvl="0"/>
            <a:r>
              <a:rPr lang="en-US" sz="2800" dirty="0"/>
              <a:t>- Ongoing maintenance and operations workforce.</a:t>
            </a:r>
          </a:p>
          <a:p>
            <a:pPr lvl="0"/>
            <a:r>
              <a:rPr lang="en-US" sz="2800" dirty="0"/>
              <a:t>- Up to 1,300 construction workers each day during peak of 	construction, and have not stopped at least some form of 	construction or remodeling since 2013.</a:t>
            </a:r>
          </a:p>
          <a:p>
            <a:endParaRPr lang="en-US" sz="2800" b="1" dirty="0"/>
          </a:p>
          <a:p>
            <a:r>
              <a:rPr lang="en-US" sz="2800" b="1" dirty="0"/>
              <a:t>Long-Term Value</a:t>
            </a:r>
            <a:endParaRPr lang="en-US" sz="2800" dirty="0"/>
          </a:p>
          <a:p>
            <a:r>
              <a:rPr lang="en-US" sz="2800" dirty="0"/>
              <a:t>Data centers create:</a:t>
            </a:r>
          </a:p>
          <a:p>
            <a:pPr lvl="0"/>
            <a:r>
              <a:rPr lang="en-US" sz="2800" dirty="0"/>
              <a:t>	Direct jobs</a:t>
            </a:r>
          </a:p>
          <a:p>
            <a:pPr lvl="0"/>
            <a:r>
              <a:rPr lang="en-US" sz="2800" dirty="0"/>
              <a:t>	Skilled trades opportunities</a:t>
            </a:r>
          </a:p>
          <a:p>
            <a:pPr lvl="0"/>
            <a:r>
              <a:rPr lang="en-US" sz="2800" dirty="0"/>
              <a:t>	Supplier relationships</a:t>
            </a:r>
          </a:p>
          <a:p>
            <a:r>
              <a:rPr lang="en-US" sz="2800" dirty="0"/>
              <a:t>	Regional economic diversification</a:t>
            </a:r>
          </a:p>
        </p:txBody>
      </p:sp>
    </p:spTree>
    <p:extLst>
      <p:ext uri="{BB962C8B-B14F-4D97-AF65-F5344CB8AC3E}">
        <p14:creationId xmlns:p14="http://schemas.microsoft.com/office/powerpoint/2010/main" val="4071815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37768-CF7A-1B4B-6CB4-5288BBE9D9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372C875-BE8D-5617-D3AA-07D1C45E3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570F7F4-1907-F10F-29BE-84A9EECB12C5}"/>
              </a:ext>
            </a:extLst>
          </p:cNvPr>
          <p:cNvSpPr txBox="1"/>
          <p:nvPr/>
        </p:nvSpPr>
        <p:spPr>
          <a:xfrm>
            <a:off x="374073" y="318830"/>
            <a:ext cx="10626436" cy="6247864"/>
          </a:xfrm>
          <a:prstGeom prst="rect">
            <a:avLst/>
          </a:prstGeom>
          <a:noFill/>
        </p:spPr>
        <p:txBody>
          <a:bodyPr wrap="square" rtlCol="0">
            <a:spAutoFit/>
          </a:bodyPr>
          <a:lstStyle/>
          <a:p>
            <a:r>
              <a:rPr lang="en-US" sz="3200" b="1" dirty="0"/>
              <a:t>Infrastructure and Economic Multipliers</a:t>
            </a:r>
            <a:endParaRPr lang="en-US" sz="3200" dirty="0"/>
          </a:p>
          <a:p>
            <a:r>
              <a:rPr lang="en-US" sz="3200" b="1" dirty="0"/>
              <a:t>Beyond the Data Center</a:t>
            </a:r>
            <a:endParaRPr lang="en-US" sz="3200" dirty="0"/>
          </a:p>
          <a:p>
            <a:endParaRPr lang="en-US" sz="2800" dirty="0"/>
          </a:p>
          <a:p>
            <a:r>
              <a:rPr lang="en-US" sz="2800" dirty="0"/>
              <a:t>Data center investments helped fund:</a:t>
            </a:r>
          </a:p>
          <a:p>
            <a:pPr lvl="0"/>
            <a:r>
              <a:rPr lang="en-US" sz="2800" dirty="0"/>
              <a:t>- Larger water mains in the area.</a:t>
            </a:r>
          </a:p>
          <a:p>
            <a:pPr lvl="0"/>
            <a:r>
              <a:rPr lang="en-US" sz="2800" dirty="0"/>
              <a:t>- Majority funder of a new water tower in the NW industrial area.</a:t>
            </a:r>
          </a:p>
          <a:p>
            <a:pPr lvl="0"/>
            <a:r>
              <a:rPr lang="en-US" sz="2800" dirty="0"/>
              <a:t>- Paid for a 2.5-mile long sanitary sewer trunk main that opened 	approximately 5 square miles for future development.</a:t>
            </a:r>
          </a:p>
          <a:p>
            <a:endParaRPr lang="en-US" sz="2800" b="1" dirty="0"/>
          </a:p>
          <a:p>
            <a:r>
              <a:rPr lang="en-US" sz="2800" b="1" dirty="0"/>
              <a:t>	</a:t>
            </a:r>
            <a:r>
              <a:rPr lang="en-US" sz="2800" b="1" i="1" u="sng" dirty="0"/>
              <a:t>Have invested over $11 million in public infrastructure</a:t>
            </a:r>
          </a:p>
          <a:p>
            <a:endParaRPr lang="en-US" sz="2800" b="1" dirty="0"/>
          </a:p>
          <a:p>
            <a:r>
              <a:rPr lang="en-US" sz="2800" b="1" dirty="0"/>
              <a:t>Catalyst Effect</a:t>
            </a:r>
            <a:endParaRPr lang="en-US" sz="2800" dirty="0"/>
          </a:p>
          <a:p>
            <a:r>
              <a:rPr lang="en-US" sz="2800" dirty="0"/>
              <a:t>Infrastructure improvements have attracted additional private investment and industrial growth.</a:t>
            </a:r>
          </a:p>
        </p:txBody>
      </p:sp>
    </p:spTree>
    <p:extLst>
      <p:ext uri="{BB962C8B-B14F-4D97-AF65-F5344CB8AC3E}">
        <p14:creationId xmlns:p14="http://schemas.microsoft.com/office/powerpoint/2010/main" val="1455029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38021</TotalTime>
  <Words>1684</Words>
  <Application>Microsoft Office PowerPoint</Application>
  <PresentationFormat>Widescreen</PresentationFormat>
  <Paragraphs>257</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Aptos Display</vt:lpstr>
      <vt:lpstr>Aptos Narrow</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Altoona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Chad Quick</dc:creator>
  <cp:lastModifiedBy>Chad Quick</cp:lastModifiedBy>
  <cp:revision>211</cp:revision>
  <dcterms:created xsi:type="dcterms:W3CDTF">2026-06-15T21:03:53Z</dcterms:created>
  <dcterms:modified xsi:type="dcterms:W3CDTF">2026-10-13T19:15:58Z</dcterms:modified>
</cp:coreProperties>
</file>